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92"/>
  </p:notesMasterIdLst>
  <p:sldIdLst>
    <p:sldId id="256" r:id="rId4"/>
    <p:sldId id="2341" r:id="rId5"/>
    <p:sldId id="2342" r:id="rId6"/>
    <p:sldId id="2309" r:id="rId7"/>
    <p:sldId id="2308" r:id="rId8"/>
    <p:sldId id="2276" r:id="rId9"/>
    <p:sldId id="2310" r:id="rId10"/>
    <p:sldId id="732" r:id="rId11"/>
    <p:sldId id="787" r:id="rId12"/>
    <p:sldId id="268" r:id="rId13"/>
    <p:sldId id="772" r:id="rId14"/>
    <p:sldId id="329" r:id="rId15"/>
    <p:sldId id="682" r:id="rId16"/>
    <p:sldId id="300" r:id="rId17"/>
    <p:sldId id="302" r:id="rId18"/>
    <p:sldId id="2295" r:id="rId19"/>
    <p:sldId id="2319" r:id="rId20"/>
    <p:sldId id="2278" r:id="rId21"/>
    <p:sldId id="2280" r:id="rId22"/>
    <p:sldId id="266" r:id="rId23"/>
    <p:sldId id="2335" r:id="rId24"/>
    <p:sldId id="2347" r:id="rId25"/>
    <p:sldId id="2330" r:id="rId26"/>
    <p:sldId id="2320" r:id="rId27"/>
    <p:sldId id="2321" r:id="rId28"/>
    <p:sldId id="2322" r:id="rId29"/>
    <p:sldId id="2324" r:id="rId30"/>
    <p:sldId id="2325" r:id="rId31"/>
    <p:sldId id="2326" r:id="rId32"/>
    <p:sldId id="2327" r:id="rId33"/>
    <p:sldId id="2331" r:id="rId34"/>
    <p:sldId id="2332" r:id="rId35"/>
    <p:sldId id="2333" r:id="rId36"/>
    <p:sldId id="2329" r:id="rId37"/>
    <p:sldId id="2317" r:id="rId38"/>
    <p:sldId id="2348" r:id="rId39"/>
    <p:sldId id="794" r:id="rId40"/>
    <p:sldId id="318" r:id="rId41"/>
    <p:sldId id="2296" r:id="rId42"/>
    <p:sldId id="320" r:id="rId43"/>
    <p:sldId id="321" r:id="rId44"/>
    <p:sldId id="2285" r:id="rId45"/>
    <p:sldId id="2287" r:id="rId46"/>
    <p:sldId id="2286" r:id="rId47"/>
    <p:sldId id="789" r:id="rId48"/>
    <p:sldId id="299" r:id="rId49"/>
    <p:sldId id="2297" r:id="rId50"/>
    <p:sldId id="2316" r:id="rId51"/>
    <p:sldId id="2314" r:id="rId52"/>
    <p:sldId id="316" r:id="rId53"/>
    <p:sldId id="273" r:id="rId54"/>
    <p:sldId id="324" r:id="rId55"/>
    <p:sldId id="2290" r:id="rId56"/>
    <p:sldId id="2305" r:id="rId57"/>
    <p:sldId id="277" r:id="rId58"/>
    <p:sldId id="278" r:id="rId59"/>
    <p:sldId id="2337" r:id="rId60"/>
    <p:sldId id="2338" r:id="rId61"/>
    <p:sldId id="2339" r:id="rId62"/>
    <p:sldId id="2298" r:id="rId63"/>
    <p:sldId id="2349" r:id="rId64"/>
    <p:sldId id="270" r:id="rId65"/>
    <p:sldId id="326" r:id="rId66"/>
    <p:sldId id="323" r:id="rId67"/>
    <p:sldId id="2351" r:id="rId68"/>
    <p:sldId id="2354" r:id="rId69"/>
    <p:sldId id="2350" r:id="rId70"/>
    <p:sldId id="284" r:id="rId71"/>
    <p:sldId id="2352" r:id="rId72"/>
    <p:sldId id="2300" r:id="rId73"/>
    <p:sldId id="2301" r:id="rId74"/>
    <p:sldId id="2353" r:id="rId75"/>
    <p:sldId id="2336" r:id="rId76"/>
    <p:sldId id="2346" r:id="rId77"/>
    <p:sldId id="2318" r:id="rId78"/>
    <p:sldId id="2302" r:id="rId79"/>
    <p:sldId id="325" r:id="rId80"/>
    <p:sldId id="2345" r:id="rId81"/>
    <p:sldId id="781" r:id="rId82"/>
    <p:sldId id="2294" r:id="rId83"/>
    <p:sldId id="783" r:id="rId84"/>
    <p:sldId id="765" r:id="rId85"/>
    <p:sldId id="766" r:id="rId86"/>
    <p:sldId id="767" r:id="rId87"/>
    <p:sldId id="768" r:id="rId88"/>
    <p:sldId id="707" r:id="rId89"/>
    <p:sldId id="467" r:id="rId90"/>
    <p:sldId id="2355"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A9D6A53-8EB6-4B48-A169-BDE6C5D84501}">
          <p14:sldIdLst>
            <p14:sldId id="256"/>
            <p14:sldId id="2341"/>
            <p14:sldId id="2342"/>
            <p14:sldId id="2309"/>
            <p14:sldId id="2308"/>
            <p14:sldId id="2276"/>
            <p14:sldId id="2310"/>
            <p14:sldId id="732"/>
            <p14:sldId id="787"/>
            <p14:sldId id="268"/>
            <p14:sldId id="772"/>
            <p14:sldId id="329"/>
            <p14:sldId id="682"/>
            <p14:sldId id="300"/>
            <p14:sldId id="302"/>
            <p14:sldId id="2295"/>
            <p14:sldId id="2319"/>
            <p14:sldId id="2278"/>
            <p14:sldId id="2280"/>
            <p14:sldId id="266"/>
            <p14:sldId id="2335"/>
            <p14:sldId id="2347"/>
            <p14:sldId id="2330"/>
            <p14:sldId id="2320"/>
            <p14:sldId id="2321"/>
            <p14:sldId id="2322"/>
            <p14:sldId id="2324"/>
            <p14:sldId id="2325"/>
            <p14:sldId id="2326"/>
            <p14:sldId id="2327"/>
            <p14:sldId id="2331"/>
            <p14:sldId id="2332"/>
            <p14:sldId id="2333"/>
            <p14:sldId id="2329"/>
            <p14:sldId id="2317"/>
            <p14:sldId id="2348"/>
            <p14:sldId id="794"/>
            <p14:sldId id="318"/>
            <p14:sldId id="2296"/>
            <p14:sldId id="320"/>
            <p14:sldId id="321"/>
            <p14:sldId id="2285"/>
            <p14:sldId id="2287"/>
            <p14:sldId id="2286"/>
            <p14:sldId id="789"/>
            <p14:sldId id="299"/>
            <p14:sldId id="2297"/>
            <p14:sldId id="2316"/>
            <p14:sldId id="2314"/>
            <p14:sldId id="316"/>
            <p14:sldId id="273"/>
            <p14:sldId id="324"/>
            <p14:sldId id="2290"/>
            <p14:sldId id="2305"/>
            <p14:sldId id="277"/>
            <p14:sldId id="278"/>
            <p14:sldId id="2337"/>
            <p14:sldId id="2338"/>
            <p14:sldId id="2339"/>
            <p14:sldId id="2298"/>
            <p14:sldId id="2349"/>
            <p14:sldId id="270"/>
            <p14:sldId id="326"/>
            <p14:sldId id="323"/>
            <p14:sldId id="2351"/>
            <p14:sldId id="2354"/>
            <p14:sldId id="2350"/>
            <p14:sldId id="284"/>
            <p14:sldId id="2352"/>
            <p14:sldId id="2300"/>
            <p14:sldId id="2301"/>
            <p14:sldId id="2353"/>
            <p14:sldId id="2336"/>
            <p14:sldId id="2346"/>
            <p14:sldId id="2318"/>
            <p14:sldId id="2302"/>
            <p14:sldId id="325"/>
            <p14:sldId id="2345"/>
            <p14:sldId id="781"/>
            <p14:sldId id="2294"/>
            <p14:sldId id="783"/>
            <p14:sldId id="765"/>
            <p14:sldId id="766"/>
            <p14:sldId id="767"/>
            <p14:sldId id="768"/>
            <p14:sldId id="707"/>
            <p14:sldId id="467"/>
            <p14:sldId id="2355"/>
          </p14:sldIdLst>
        </p14:section>
        <p14:section name="Untitled Section" id="{CF7D76E2-8BEB-41F8-8E55-1B0D8EC52B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291" autoAdjust="0"/>
  </p:normalViewPr>
  <p:slideViewPr>
    <p:cSldViewPr>
      <p:cViewPr varScale="1">
        <p:scale>
          <a:sx n="79" d="100"/>
          <a:sy n="79" d="100"/>
        </p:scale>
        <p:origin x="1598" y="77"/>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74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theme" Target="theme/theme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777F38-E326-4EC9-9DF2-6959D1CBF1C6}" type="doc">
      <dgm:prSet loTypeId="urn:microsoft.com/office/officeart/2005/8/layout/default" loCatId="list" qsTypeId="urn:microsoft.com/office/officeart/2005/8/quickstyle/simple4" qsCatId="simple" csTypeId="urn:microsoft.com/office/officeart/2005/8/colors/colorful5" csCatId="colorful"/>
      <dgm:spPr/>
      <dgm:t>
        <a:bodyPr/>
        <a:lstStyle/>
        <a:p>
          <a:endParaRPr lang="en-US"/>
        </a:p>
      </dgm:t>
    </dgm:pt>
    <dgm:pt modelId="{724F42A1-CA3E-4D7A-9F75-60A6A0EA32BF}">
      <dgm:prSet/>
      <dgm:spPr/>
      <dgm:t>
        <a:bodyPr/>
        <a:lstStyle/>
        <a:p>
          <a:r>
            <a:rPr lang="en-US"/>
            <a:t>Slice thickness</a:t>
          </a:r>
        </a:p>
      </dgm:t>
    </dgm:pt>
    <dgm:pt modelId="{BB229543-25C5-48EE-9025-B3CF2586119F}" type="parTrans" cxnId="{6D7E1180-82AC-4635-8D8D-ED6B1111120A}">
      <dgm:prSet/>
      <dgm:spPr/>
      <dgm:t>
        <a:bodyPr/>
        <a:lstStyle/>
        <a:p>
          <a:endParaRPr lang="en-US"/>
        </a:p>
      </dgm:t>
    </dgm:pt>
    <dgm:pt modelId="{EE69C2EA-DB6B-4FC1-8748-445D5935446B}" type="sibTrans" cxnId="{6D7E1180-82AC-4635-8D8D-ED6B1111120A}">
      <dgm:prSet/>
      <dgm:spPr/>
      <dgm:t>
        <a:bodyPr/>
        <a:lstStyle/>
        <a:p>
          <a:endParaRPr lang="en-US"/>
        </a:p>
      </dgm:t>
    </dgm:pt>
    <dgm:pt modelId="{B09FCEFB-21DD-4EAA-857D-3B42C45613B9}">
      <dgm:prSet/>
      <dgm:spPr/>
      <dgm:t>
        <a:bodyPr/>
        <a:lstStyle/>
        <a:p>
          <a:r>
            <a:rPr lang="en-US"/>
            <a:t>Pitch</a:t>
          </a:r>
        </a:p>
      </dgm:t>
    </dgm:pt>
    <dgm:pt modelId="{9FB40B90-CF2E-442C-8BCD-7FB7F88C7A96}" type="parTrans" cxnId="{54237B85-9A25-4011-8027-AF7BEFBBD4E3}">
      <dgm:prSet/>
      <dgm:spPr/>
      <dgm:t>
        <a:bodyPr/>
        <a:lstStyle/>
        <a:p>
          <a:endParaRPr lang="en-US"/>
        </a:p>
      </dgm:t>
    </dgm:pt>
    <dgm:pt modelId="{88CE5E67-31A5-4053-BD3D-2588A387D59B}" type="sibTrans" cxnId="{54237B85-9A25-4011-8027-AF7BEFBBD4E3}">
      <dgm:prSet/>
      <dgm:spPr/>
      <dgm:t>
        <a:bodyPr/>
        <a:lstStyle/>
        <a:p>
          <a:endParaRPr lang="en-US"/>
        </a:p>
      </dgm:t>
    </dgm:pt>
    <dgm:pt modelId="{3B4AFA5D-8308-4E7A-B567-05869698A2F1}">
      <dgm:prSet/>
      <dgm:spPr/>
      <dgm:t>
        <a:bodyPr/>
        <a:lstStyle/>
        <a:p>
          <a:r>
            <a:rPr lang="en-US"/>
            <a:t>Phase of respiration</a:t>
          </a:r>
        </a:p>
      </dgm:t>
    </dgm:pt>
    <dgm:pt modelId="{3B368FD0-2D33-49B2-8B29-C60E85805898}" type="parTrans" cxnId="{04846083-D8BF-4E6B-BCD3-F7AE586D2F60}">
      <dgm:prSet/>
      <dgm:spPr/>
      <dgm:t>
        <a:bodyPr/>
        <a:lstStyle/>
        <a:p>
          <a:endParaRPr lang="en-US"/>
        </a:p>
      </dgm:t>
    </dgm:pt>
    <dgm:pt modelId="{6088286A-7934-473F-8854-E63C4D33A33A}" type="sibTrans" cxnId="{04846083-D8BF-4E6B-BCD3-F7AE586D2F60}">
      <dgm:prSet/>
      <dgm:spPr/>
      <dgm:t>
        <a:bodyPr/>
        <a:lstStyle/>
        <a:p>
          <a:endParaRPr lang="en-US"/>
        </a:p>
      </dgm:t>
    </dgm:pt>
    <dgm:pt modelId="{7D458A71-6514-494C-B8D9-6D241FD58F0D}" type="pres">
      <dgm:prSet presAssocID="{E4777F38-E326-4EC9-9DF2-6959D1CBF1C6}" presName="diagram" presStyleCnt="0">
        <dgm:presLayoutVars>
          <dgm:dir/>
          <dgm:resizeHandles val="exact"/>
        </dgm:presLayoutVars>
      </dgm:prSet>
      <dgm:spPr/>
    </dgm:pt>
    <dgm:pt modelId="{05541AB1-AE4A-4596-8C62-732AD92E3794}" type="pres">
      <dgm:prSet presAssocID="{724F42A1-CA3E-4D7A-9F75-60A6A0EA32BF}" presName="node" presStyleLbl="node1" presStyleIdx="0" presStyleCnt="3">
        <dgm:presLayoutVars>
          <dgm:bulletEnabled val="1"/>
        </dgm:presLayoutVars>
      </dgm:prSet>
      <dgm:spPr/>
    </dgm:pt>
    <dgm:pt modelId="{72B7F7FE-014D-468C-A8F3-0F2B075B25E9}" type="pres">
      <dgm:prSet presAssocID="{EE69C2EA-DB6B-4FC1-8748-445D5935446B}" presName="sibTrans" presStyleCnt="0"/>
      <dgm:spPr/>
    </dgm:pt>
    <dgm:pt modelId="{6DAA0BB2-378B-47E2-A8A7-BCED87988809}" type="pres">
      <dgm:prSet presAssocID="{B09FCEFB-21DD-4EAA-857D-3B42C45613B9}" presName="node" presStyleLbl="node1" presStyleIdx="1" presStyleCnt="3">
        <dgm:presLayoutVars>
          <dgm:bulletEnabled val="1"/>
        </dgm:presLayoutVars>
      </dgm:prSet>
      <dgm:spPr/>
    </dgm:pt>
    <dgm:pt modelId="{7AF59BBA-3223-416E-8DFE-E9478D9400DE}" type="pres">
      <dgm:prSet presAssocID="{88CE5E67-31A5-4053-BD3D-2588A387D59B}" presName="sibTrans" presStyleCnt="0"/>
      <dgm:spPr/>
    </dgm:pt>
    <dgm:pt modelId="{CDEB6CF5-354D-4762-8660-CE177B3B6AD8}" type="pres">
      <dgm:prSet presAssocID="{3B4AFA5D-8308-4E7A-B567-05869698A2F1}" presName="node" presStyleLbl="node1" presStyleIdx="2" presStyleCnt="3">
        <dgm:presLayoutVars>
          <dgm:bulletEnabled val="1"/>
        </dgm:presLayoutVars>
      </dgm:prSet>
      <dgm:spPr/>
    </dgm:pt>
  </dgm:ptLst>
  <dgm:cxnLst>
    <dgm:cxn modelId="{081BD821-BC5F-4B3F-B323-20F7C52CDA59}" type="presOf" srcId="{3B4AFA5D-8308-4E7A-B567-05869698A2F1}" destId="{CDEB6CF5-354D-4762-8660-CE177B3B6AD8}" srcOrd="0" destOrd="0" presId="urn:microsoft.com/office/officeart/2005/8/layout/default"/>
    <dgm:cxn modelId="{5B90F079-F241-4F2A-99BD-D1019FC48E8E}" type="presOf" srcId="{E4777F38-E326-4EC9-9DF2-6959D1CBF1C6}" destId="{7D458A71-6514-494C-B8D9-6D241FD58F0D}" srcOrd="0" destOrd="0" presId="urn:microsoft.com/office/officeart/2005/8/layout/default"/>
    <dgm:cxn modelId="{6D7E1180-82AC-4635-8D8D-ED6B1111120A}" srcId="{E4777F38-E326-4EC9-9DF2-6959D1CBF1C6}" destId="{724F42A1-CA3E-4D7A-9F75-60A6A0EA32BF}" srcOrd="0" destOrd="0" parTransId="{BB229543-25C5-48EE-9025-B3CF2586119F}" sibTransId="{EE69C2EA-DB6B-4FC1-8748-445D5935446B}"/>
    <dgm:cxn modelId="{0C1E1A82-25D1-4588-AE95-5B398F8B4F72}" type="presOf" srcId="{B09FCEFB-21DD-4EAA-857D-3B42C45613B9}" destId="{6DAA0BB2-378B-47E2-A8A7-BCED87988809}" srcOrd="0" destOrd="0" presId="urn:microsoft.com/office/officeart/2005/8/layout/default"/>
    <dgm:cxn modelId="{04846083-D8BF-4E6B-BCD3-F7AE586D2F60}" srcId="{E4777F38-E326-4EC9-9DF2-6959D1CBF1C6}" destId="{3B4AFA5D-8308-4E7A-B567-05869698A2F1}" srcOrd="2" destOrd="0" parTransId="{3B368FD0-2D33-49B2-8B29-C60E85805898}" sibTransId="{6088286A-7934-473F-8854-E63C4D33A33A}"/>
    <dgm:cxn modelId="{54237B85-9A25-4011-8027-AF7BEFBBD4E3}" srcId="{E4777F38-E326-4EC9-9DF2-6959D1CBF1C6}" destId="{B09FCEFB-21DD-4EAA-857D-3B42C45613B9}" srcOrd="1" destOrd="0" parTransId="{9FB40B90-CF2E-442C-8BCD-7FB7F88C7A96}" sibTransId="{88CE5E67-31A5-4053-BD3D-2588A387D59B}"/>
    <dgm:cxn modelId="{4B1CDE9F-09F4-491E-9E63-D0C4D45F4AFB}" type="presOf" srcId="{724F42A1-CA3E-4D7A-9F75-60A6A0EA32BF}" destId="{05541AB1-AE4A-4596-8C62-732AD92E3794}" srcOrd="0" destOrd="0" presId="urn:microsoft.com/office/officeart/2005/8/layout/default"/>
    <dgm:cxn modelId="{118DE344-E1CE-4FD8-8463-1141A0D77B27}" type="presParOf" srcId="{7D458A71-6514-494C-B8D9-6D241FD58F0D}" destId="{05541AB1-AE4A-4596-8C62-732AD92E3794}" srcOrd="0" destOrd="0" presId="urn:microsoft.com/office/officeart/2005/8/layout/default"/>
    <dgm:cxn modelId="{EAD161E4-1E2D-4482-B732-D1EF4E357D4C}" type="presParOf" srcId="{7D458A71-6514-494C-B8D9-6D241FD58F0D}" destId="{72B7F7FE-014D-468C-A8F3-0F2B075B25E9}" srcOrd="1" destOrd="0" presId="urn:microsoft.com/office/officeart/2005/8/layout/default"/>
    <dgm:cxn modelId="{3A50756A-A822-4112-9C76-711266950BCA}" type="presParOf" srcId="{7D458A71-6514-494C-B8D9-6D241FD58F0D}" destId="{6DAA0BB2-378B-47E2-A8A7-BCED87988809}" srcOrd="2" destOrd="0" presId="urn:microsoft.com/office/officeart/2005/8/layout/default"/>
    <dgm:cxn modelId="{6CC2E467-9EFF-40F8-A46D-7C73D51B5A40}" type="presParOf" srcId="{7D458A71-6514-494C-B8D9-6D241FD58F0D}" destId="{7AF59BBA-3223-416E-8DFE-E9478D9400DE}" srcOrd="3" destOrd="0" presId="urn:microsoft.com/office/officeart/2005/8/layout/default"/>
    <dgm:cxn modelId="{ED458C3A-C1E0-4FD5-96D2-9A3DA5763432}" type="presParOf" srcId="{7D458A71-6514-494C-B8D9-6D241FD58F0D}" destId="{CDEB6CF5-354D-4762-8660-CE177B3B6AD8}"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41AB1-AE4A-4596-8C62-732AD92E3794}">
      <dsp:nvSpPr>
        <dsp:cNvPr id="0" name=""/>
        <dsp:cNvSpPr/>
      </dsp:nvSpPr>
      <dsp:spPr>
        <a:xfrm>
          <a:off x="1137723" y="2283"/>
          <a:ext cx="2724676" cy="163480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Slice thickness</a:t>
          </a:r>
        </a:p>
      </dsp:txBody>
      <dsp:txXfrm>
        <a:off x="1137723" y="2283"/>
        <a:ext cx="2724676" cy="1634806"/>
      </dsp:txXfrm>
    </dsp:sp>
    <dsp:sp modelId="{6DAA0BB2-378B-47E2-A8A7-BCED87988809}">
      <dsp:nvSpPr>
        <dsp:cNvPr id="0" name=""/>
        <dsp:cNvSpPr/>
      </dsp:nvSpPr>
      <dsp:spPr>
        <a:xfrm>
          <a:off x="1137723" y="1909556"/>
          <a:ext cx="2724676" cy="1634806"/>
        </a:xfrm>
        <a:prstGeom prst="rect">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Pitch</a:t>
          </a:r>
        </a:p>
      </dsp:txBody>
      <dsp:txXfrm>
        <a:off x="1137723" y="1909556"/>
        <a:ext cx="2724676" cy="1634806"/>
      </dsp:txXfrm>
    </dsp:sp>
    <dsp:sp modelId="{CDEB6CF5-354D-4762-8660-CE177B3B6AD8}">
      <dsp:nvSpPr>
        <dsp:cNvPr id="0" name=""/>
        <dsp:cNvSpPr/>
      </dsp:nvSpPr>
      <dsp:spPr>
        <a:xfrm>
          <a:off x="1137723" y="3816830"/>
          <a:ext cx="2724676" cy="1634806"/>
        </a:xfrm>
        <a:prstGeom prst="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Phase of respiration</a:t>
          </a:r>
        </a:p>
      </dsp:txBody>
      <dsp:txXfrm>
        <a:off x="1137723" y="3816830"/>
        <a:ext cx="2724676" cy="163480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08EE21-2D9C-4E06-8E46-843D529CB6A8}" type="datetimeFigureOut">
              <a:rPr lang="en-US" smtClean="0"/>
              <a:pPr/>
              <a:t>9/1/2025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1C6DBE-9FA9-4B80-8EC7-510E0F148CE5}" type="slidenum">
              <a:rPr lang="en-US" smtClean="0"/>
              <a:pPr/>
              <a:t>‹#›</a:t>
            </a:fld>
            <a:endParaRPr lang="en-US"/>
          </a:p>
        </p:txBody>
      </p:sp>
    </p:spTree>
    <p:extLst>
      <p:ext uri="{BB962C8B-B14F-4D97-AF65-F5344CB8AC3E}">
        <p14:creationId xmlns:p14="http://schemas.microsoft.com/office/powerpoint/2010/main" val="3563634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4C31104-433B-4780-AD17-DB7A6D0893D5}" type="datetime1">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CD9461-B9E9-4314-AA24-EA5BEDED0DEB}" type="datetime1">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F2A282-589C-4B16-BA84-C544D187A5F5}" type="datetime1">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2137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9568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9643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3574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5744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4760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5322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291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9E1BEB-CF4D-49B7-8B72-F08BE89BC467}" type="datetime1">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2623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8193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9119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8FD8D7-7359-4F67-9AC0-7DC8B0AB36F8}"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80C18B-5C7B-44BF-9759-22DA0CC700F5}" type="slidenum">
              <a:rPr lang="en-US" smtClean="0"/>
              <a:pPr/>
              <a:t>‹#›</a:t>
            </a:fld>
            <a:endParaRPr lang="en-US"/>
          </a:p>
        </p:txBody>
      </p:sp>
    </p:spTree>
    <p:extLst>
      <p:ext uri="{BB962C8B-B14F-4D97-AF65-F5344CB8AC3E}">
        <p14:creationId xmlns:p14="http://schemas.microsoft.com/office/powerpoint/2010/main" val="3639955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8FD8D7-7359-4F67-9AC0-7DC8B0AB36F8}"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80C18B-5C7B-44BF-9759-22DA0CC700F5}" type="slidenum">
              <a:rPr lang="en-US" smtClean="0"/>
              <a:pPr/>
              <a:t>‹#›</a:t>
            </a:fld>
            <a:endParaRPr lang="en-US"/>
          </a:p>
        </p:txBody>
      </p:sp>
    </p:spTree>
    <p:extLst>
      <p:ext uri="{BB962C8B-B14F-4D97-AF65-F5344CB8AC3E}">
        <p14:creationId xmlns:p14="http://schemas.microsoft.com/office/powerpoint/2010/main" val="3310358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8FD8D7-7359-4F67-9AC0-7DC8B0AB36F8}"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80C18B-5C7B-44BF-9759-22DA0CC700F5}" type="slidenum">
              <a:rPr lang="en-US" smtClean="0"/>
              <a:pPr/>
              <a:t>‹#›</a:t>
            </a:fld>
            <a:endParaRPr lang="en-US"/>
          </a:p>
        </p:txBody>
      </p:sp>
    </p:spTree>
    <p:extLst>
      <p:ext uri="{BB962C8B-B14F-4D97-AF65-F5344CB8AC3E}">
        <p14:creationId xmlns:p14="http://schemas.microsoft.com/office/powerpoint/2010/main" val="739724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8FD8D7-7359-4F67-9AC0-7DC8B0AB36F8}"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80C18B-5C7B-44BF-9759-22DA0CC700F5}" type="slidenum">
              <a:rPr lang="en-US" smtClean="0"/>
              <a:pPr/>
              <a:t>‹#›</a:t>
            </a:fld>
            <a:endParaRPr lang="en-US"/>
          </a:p>
        </p:txBody>
      </p:sp>
    </p:spTree>
    <p:extLst>
      <p:ext uri="{BB962C8B-B14F-4D97-AF65-F5344CB8AC3E}">
        <p14:creationId xmlns:p14="http://schemas.microsoft.com/office/powerpoint/2010/main" val="849081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8FD8D7-7359-4F67-9AC0-7DC8B0AB36F8}" type="datetimeFigureOut">
              <a:rPr lang="en-US" smtClean="0"/>
              <a:pPr/>
              <a:t>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80C18B-5C7B-44BF-9759-22DA0CC700F5}" type="slidenum">
              <a:rPr lang="en-US" smtClean="0"/>
              <a:pPr/>
              <a:t>‹#›</a:t>
            </a:fld>
            <a:endParaRPr lang="en-US"/>
          </a:p>
        </p:txBody>
      </p:sp>
    </p:spTree>
    <p:extLst>
      <p:ext uri="{BB962C8B-B14F-4D97-AF65-F5344CB8AC3E}">
        <p14:creationId xmlns:p14="http://schemas.microsoft.com/office/powerpoint/2010/main" val="2967228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8FD8D7-7359-4F67-9AC0-7DC8B0AB36F8}" type="datetimeFigureOut">
              <a:rPr lang="en-US" smtClean="0"/>
              <a:pPr/>
              <a:t>9/1/2025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80C18B-5C7B-44BF-9759-22DA0CC700F5}" type="slidenum">
              <a:rPr lang="en-US" smtClean="0"/>
              <a:pPr/>
              <a:t>‹#›</a:t>
            </a:fld>
            <a:endParaRPr lang="en-US"/>
          </a:p>
        </p:txBody>
      </p:sp>
    </p:spTree>
    <p:extLst>
      <p:ext uri="{BB962C8B-B14F-4D97-AF65-F5344CB8AC3E}">
        <p14:creationId xmlns:p14="http://schemas.microsoft.com/office/powerpoint/2010/main" val="1761504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8FD8D7-7359-4F67-9AC0-7DC8B0AB36F8}" type="datetimeFigureOut">
              <a:rPr lang="en-US" smtClean="0"/>
              <a:pPr/>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80C18B-5C7B-44BF-9759-22DA0CC700F5}" type="slidenum">
              <a:rPr lang="en-US" smtClean="0"/>
              <a:pPr/>
              <a:t>‹#›</a:t>
            </a:fld>
            <a:endParaRPr lang="en-US"/>
          </a:p>
        </p:txBody>
      </p:sp>
    </p:spTree>
    <p:extLst>
      <p:ext uri="{BB962C8B-B14F-4D97-AF65-F5344CB8AC3E}">
        <p14:creationId xmlns:p14="http://schemas.microsoft.com/office/powerpoint/2010/main" val="2046126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A0D6F1-653B-44DD-BFBD-7BBA82DD2F3F}" type="datetime1">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8FD8D7-7359-4F67-9AC0-7DC8B0AB36F8}"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80C18B-5C7B-44BF-9759-22DA0CC700F5}" type="slidenum">
              <a:rPr lang="en-US" smtClean="0"/>
              <a:pPr/>
              <a:t>‹#›</a:t>
            </a:fld>
            <a:endParaRPr lang="en-US"/>
          </a:p>
        </p:txBody>
      </p:sp>
    </p:spTree>
    <p:extLst>
      <p:ext uri="{BB962C8B-B14F-4D97-AF65-F5344CB8AC3E}">
        <p14:creationId xmlns:p14="http://schemas.microsoft.com/office/powerpoint/2010/main" val="1786556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8FD8D7-7359-4F67-9AC0-7DC8B0AB36F8}"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80C18B-5C7B-44BF-9759-22DA0CC700F5}" type="slidenum">
              <a:rPr lang="en-US" smtClean="0"/>
              <a:pPr/>
              <a:t>‹#›</a:t>
            </a:fld>
            <a:endParaRPr lang="en-US"/>
          </a:p>
        </p:txBody>
      </p:sp>
    </p:spTree>
    <p:extLst>
      <p:ext uri="{BB962C8B-B14F-4D97-AF65-F5344CB8AC3E}">
        <p14:creationId xmlns:p14="http://schemas.microsoft.com/office/powerpoint/2010/main" val="1978168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8FD8D7-7359-4F67-9AC0-7DC8B0AB36F8}"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80C18B-5C7B-44BF-9759-22DA0CC700F5}" type="slidenum">
              <a:rPr lang="en-US" smtClean="0"/>
              <a:pPr/>
              <a:t>‹#›</a:t>
            </a:fld>
            <a:endParaRPr lang="en-US"/>
          </a:p>
        </p:txBody>
      </p:sp>
    </p:spTree>
    <p:extLst>
      <p:ext uri="{BB962C8B-B14F-4D97-AF65-F5344CB8AC3E}">
        <p14:creationId xmlns:p14="http://schemas.microsoft.com/office/powerpoint/2010/main" val="609257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8FD8D7-7359-4F67-9AC0-7DC8B0AB36F8}"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80C18B-5C7B-44BF-9759-22DA0CC700F5}" type="slidenum">
              <a:rPr lang="en-US" smtClean="0"/>
              <a:pPr/>
              <a:t>‹#›</a:t>
            </a:fld>
            <a:endParaRPr lang="en-US"/>
          </a:p>
        </p:txBody>
      </p:sp>
    </p:spTree>
    <p:extLst>
      <p:ext uri="{BB962C8B-B14F-4D97-AF65-F5344CB8AC3E}">
        <p14:creationId xmlns:p14="http://schemas.microsoft.com/office/powerpoint/2010/main" val="362233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7212E8-CF4F-4BA1-BFC3-2FD78E400DF1}" type="datetime1">
              <a:rPr lang="en-US" smtClean="0"/>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40AADF-990E-403C-B01E-2864A02CAF6A}" type="datetime1">
              <a:rPr lang="en-US" smtClean="0"/>
              <a:t>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060979-4D42-4437-9D2E-4C1B8FC39A65}" type="datetime1">
              <a:rPr lang="en-US" smtClean="0"/>
              <a:t>9/1/2025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A949C-D3C5-4503-95AE-555F9DA2F8F1}" type="datetime1">
              <a:rPr lang="en-US" smtClean="0"/>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95223A-EA3C-40F9-85C8-A92418FA007C}" type="datetime1">
              <a:rPr lang="en-US" smtClean="0"/>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C54894-5FC8-40B2-825B-D8D62833BD92}" type="datetime1">
              <a:rPr lang="en-US" smtClean="0"/>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33AE5D-1DAB-4055-B0A4-546E162CF343}" type="datetime1">
              <a:rPr lang="en-US" smtClean="0"/>
              <a:t>9/1/2025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28806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8FD8D7-7359-4F67-9AC0-7DC8B0AB36F8}" type="datetimeFigureOut">
              <a:rPr lang="en-US" smtClean="0"/>
              <a:pPr/>
              <a:t>9/1/2025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80C18B-5C7B-44BF-9759-22DA0CC700F5}" type="slidenum">
              <a:rPr lang="en-US" smtClean="0"/>
              <a:pPr/>
              <a:t>‹#›</a:t>
            </a:fld>
            <a:endParaRPr lang="en-US"/>
          </a:p>
        </p:txBody>
      </p:sp>
    </p:spTree>
    <p:extLst>
      <p:ext uri="{BB962C8B-B14F-4D97-AF65-F5344CB8AC3E}">
        <p14:creationId xmlns:p14="http://schemas.microsoft.com/office/powerpoint/2010/main" val="14444802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rkcpatro@gmail.com"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7.xml"/><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image" Target="../media/image81.png"/><Relationship Id="rId1" Type="http://schemas.openxmlformats.org/officeDocument/2006/relationships/slideLayout" Target="../slideLayouts/slideLayout29.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s>
</file>

<file path=ppt/slides/_rels/slide87.xml.rels><?xml version="1.0" encoding="UTF-8" standalone="yes"?>
<Relationships xmlns="http://schemas.openxmlformats.org/package/2006/relationships"><Relationship Id="rId3" Type="http://schemas.openxmlformats.org/officeDocument/2006/relationships/hyperlink" Target="mailto:drkcpatro@gmail.com" TargetMode="External"/><Relationship Id="rId2" Type="http://schemas.openxmlformats.org/officeDocument/2006/relationships/image" Target="../media/image91.gif"/><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8.xml"/><Relationship Id="rId5" Type="http://schemas.openxmlformats.org/officeDocument/2006/relationships/hyperlink" Target="mailto:drkcpatro@gmail.com" TargetMode="External"/><Relationship Id="rId4" Type="http://schemas.openxmlformats.org/officeDocument/2006/relationships/image" Target="../media/image94.jpe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Image result for ROSE BE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28" name="AutoShape 4" descr="Image result for ROSE BE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 name="Rounded Rectangle 7"/>
          <p:cNvSpPr/>
          <p:nvPr/>
        </p:nvSpPr>
        <p:spPr>
          <a:xfrm>
            <a:off x="506294" y="220582"/>
            <a:ext cx="8131411" cy="12640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Motion management in Radiotherapy</a:t>
            </a:r>
          </a:p>
          <a:p>
            <a:pPr algn="ctr"/>
            <a:r>
              <a:rPr lang="en-US" sz="3200" b="1" dirty="0">
                <a:solidFill>
                  <a:srgbClr val="FF0000"/>
                </a:solidFill>
              </a:rPr>
              <a:t>Technical and Clinical perspective</a:t>
            </a:r>
          </a:p>
        </p:txBody>
      </p:sp>
      <p:pic>
        <p:nvPicPr>
          <p:cNvPr id="12" name="Picture 11">
            <a:extLst>
              <a:ext uri="{FF2B5EF4-FFF2-40B4-BE49-F238E27FC236}">
                <a16:creationId xmlns:a16="http://schemas.microsoft.com/office/drawing/2014/main" id="{871BC9D9-896E-405B-9F6D-411C1A214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1" y="1608755"/>
            <a:ext cx="2880102" cy="2801319"/>
          </a:xfrm>
          <a:prstGeom prst="ellipse">
            <a:avLst/>
          </a:prstGeom>
          <a:ln>
            <a:noFill/>
          </a:ln>
          <a:effectLst>
            <a:softEdge rad="112500"/>
          </a:effectLst>
        </p:spPr>
      </p:pic>
      <p:sp>
        <p:nvSpPr>
          <p:cNvPr id="14" name="Slide Number Placeholder 13"/>
          <p:cNvSpPr>
            <a:spLocks noGrp="1"/>
          </p:cNvSpPr>
          <p:nvPr>
            <p:ph type="sldNum" sz="quarter" idx="12"/>
          </p:nvPr>
        </p:nvSpPr>
        <p:spPr/>
        <p:txBody>
          <a:bodyPr/>
          <a:lstStyle/>
          <a:p>
            <a:fld id="{B6F15528-21DE-4FAA-801E-634DDDAF4B2B}" type="slidenum">
              <a:rPr lang="en-US" smtClean="0"/>
              <a:pPr/>
              <a:t>1</a:t>
            </a:fld>
            <a:endParaRPr lang="en-US" dirty="0"/>
          </a:p>
        </p:txBody>
      </p:sp>
      <p:sp>
        <p:nvSpPr>
          <p:cNvPr id="15" name="Rounded Rectangle 9">
            <a:extLst>
              <a:ext uri="{FF2B5EF4-FFF2-40B4-BE49-F238E27FC236}">
                <a16:creationId xmlns:a16="http://schemas.microsoft.com/office/drawing/2014/main" id="{F46FD783-825B-3F78-8AC1-CACACEA3A42D}"/>
              </a:ext>
            </a:extLst>
          </p:cNvPr>
          <p:cNvSpPr/>
          <p:nvPr/>
        </p:nvSpPr>
        <p:spPr>
          <a:xfrm>
            <a:off x="1010840" y="4422774"/>
            <a:ext cx="7122320" cy="2286001"/>
          </a:xfrm>
          <a:prstGeom prst="round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p>
            <a:pPr algn="ctr">
              <a:lnSpc>
                <a:spcPct val="90000"/>
              </a:lnSpc>
              <a:spcAft>
                <a:spcPts val="600"/>
              </a:spcAft>
            </a:pPr>
            <a:r>
              <a:rPr lang="en-US" sz="3200" b="1" dirty="0">
                <a:solidFill>
                  <a:srgbClr val="00B0F0"/>
                </a:solidFill>
                <a:latin typeface="Times New Roman" panose="02020603050405020304" pitchFamily="18" charset="0"/>
                <a:cs typeface="Times New Roman" panose="02020603050405020304" pitchFamily="18" charset="0"/>
              </a:rPr>
              <a:t>Dr Kanhu Charan Patro</a:t>
            </a:r>
          </a:p>
          <a:p>
            <a:pPr algn="ctr">
              <a:lnSpc>
                <a:spcPct val="90000"/>
              </a:lnSpc>
              <a:spcAft>
                <a:spcPts val="600"/>
              </a:spcAft>
            </a:pPr>
            <a:r>
              <a:rPr lang="en-US" b="1" dirty="0">
                <a:solidFill>
                  <a:schemeClr val="tx1"/>
                </a:solidFill>
              </a:rPr>
              <a:t>MD,DNB(Radiation Oncology),MBA,FICRO,FAROI(USA),PDCR,CEPC</a:t>
            </a:r>
          </a:p>
          <a:p>
            <a:pPr algn="ctr">
              <a:lnSpc>
                <a:spcPct val="90000"/>
              </a:lnSpc>
              <a:spcAft>
                <a:spcPts val="600"/>
              </a:spcAft>
            </a:pPr>
            <a:r>
              <a:rPr lang="en-US" sz="2000" b="1" dirty="0">
                <a:solidFill>
                  <a:schemeClr val="tx1"/>
                </a:solidFill>
              </a:rPr>
              <a:t>Clinical Director, HOD (Radiation Oncology)</a:t>
            </a:r>
            <a:endParaRPr lang="en-US" sz="1600" b="1" dirty="0">
              <a:solidFill>
                <a:schemeClr val="tx1"/>
              </a:solidFill>
            </a:endParaRPr>
          </a:p>
          <a:p>
            <a:pPr algn="ctr">
              <a:lnSpc>
                <a:spcPct val="90000"/>
              </a:lnSpc>
              <a:spcAft>
                <a:spcPts val="600"/>
              </a:spcAft>
            </a:pPr>
            <a:r>
              <a:rPr lang="en-US" sz="2000" b="1" dirty="0" err="1">
                <a:solidFill>
                  <a:srgbClr val="FF0000"/>
                </a:solidFill>
              </a:rPr>
              <a:t>ISRo</a:t>
            </a:r>
            <a:r>
              <a:rPr lang="en-US" sz="2000" b="1" dirty="0">
                <a:solidFill>
                  <a:schemeClr val="tx1"/>
                </a:solidFill>
              </a:rPr>
              <a:t>- </a:t>
            </a:r>
            <a:r>
              <a:rPr lang="en-US" sz="2000" b="1" dirty="0">
                <a:solidFill>
                  <a:srgbClr val="FF0000"/>
                </a:solidFill>
              </a:rPr>
              <a:t>I</a:t>
            </a:r>
            <a:r>
              <a:rPr lang="en-US" sz="2000" b="1" dirty="0">
                <a:solidFill>
                  <a:schemeClr val="tx1"/>
                </a:solidFill>
              </a:rPr>
              <a:t>nstitute of </a:t>
            </a:r>
            <a:r>
              <a:rPr lang="en-US" sz="2000" b="1" dirty="0">
                <a:solidFill>
                  <a:srgbClr val="FF0000"/>
                </a:solidFill>
              </a:rPr>
              <a:t>S</a:t>
            </a:r>
            <a:r>
              <a:rPr lang="en-US" sz="2000" b="1" dirty="0">
                <a:solidFill>
                  <a:schemeClr val="tx1"/>
                </a:solidFill>
              </a:rPr>
              <a:t>tereotactic </a:t>
            </a:r>
            <a:r>
              <a:rPr lang="en-US" sz="2000" b="1" dirty="0">
                <a:solidFill>
                  <a:srgbClr val="FF0000"/>
                </a:solidFill>
              </a:rPr>
              <a:t>R</a:t>
            </a:r>
            <a:r>
              <a:rPr lang="en-US" sz="2000" b="1" dirty="0">
                <a:solidFill>
                  <a:schemeClr val="tx1"/>
                </a:solidFill>
              </a:rPr>
              <a:t>adiation </a:t>
            </a:r>
            <a:r>
              <a:rPr lang="en-US" sz="2000" b="1" dirty="0">
                <a:solidFill>
                  <a:srgbClr val="FF0000"/>
                </a:solidFill>
              </a:rPr>
              <a:t>o</a:t>
            </a:r>
            <a:r>
              <a:rPr lang="en-US" sz="2000" b="1" dirty="0">
                <a:solidFill>
                  <a:schemeClr val="tx1"/>
                </a:solidFill>
              </a:rPr>
              <a:t>ncology</a:t>
            </a:r>
          </a:p>
          <a:p>
            <a:pPr algn="ctr">
              <a:lnSpc>
                <a:spcPct val="90000"/>
              </a:lnSpc>
              <a:spcAft>
                <a:spcPts val="600"/>
              </a:spcAft>
            </a:pPr>
            <a:r>
              <a:rPr lang="en-US" sz="1600" b="1" dirty="0">
                <a:solidFill>
                  <a:schemeClr val="tx1"/>
                </a:solidFill>
              </a:rPr>
              <a:t>Mahatma Gandhi Cancer Hospital &amp; Research Institute, Visakhapatnam</a:t>
            </a:r>
          </a:p>
          <a:p>
            <a:pPr algn="ctr">
              <a:lnSpc>
                <a:spcPct val="90000"/>
              </a:lnSpc>
              <a:spcAft>
                <a:spcPts val="600"/>
              </a:spcAft>
            </a:pPr>
            <a:r>
              <a:rPr lang="en-US" sz="1600" b="1" dirty="0">
                <a:solidFill>
                  <a:schemeClr val="tx1"/>
                </a:solidFill>
                <a:hlinkClick r:id="rId3">
                  <a:extLst>
                    <a:ext uri="{A12FA001-AC4F-418D-AE19-62706E023703}">
                      <ahyp:hlinkClr xmlns:ahyp="http://schemas.microsoft.com/office/drawing/2018/hyperlinkcolor" val="tx"/>
                    </a:ext>
                  </a:extLst>
                </a:hlinkClick>
              </a:rPr>
              <a:t>drkcpatro@gmail.com</a:t>
            </a:r>
            <a:r>
              <a:rPr lang="en-US" sz="1600" b="1" dirty="0">
                <a:solidFill>
                  <a:schemeClr val="tx1"/>
                </a:solidFill>
              </a:rPr>
              <a:t> /M- +91-9160470564/ www.drkanhupatro.com</a:t>
            </a:r>
          </a:p>
        </p:txBody>
      </p:sp>
      <p:pic>
        <p:nvPicPr>
          <p:cNvPr id="6" name="Picture 2" descr="Image result for lung motion animation">
            <a:extLst>
              <a:ext uri="{FF2B5EF4-FFF2-40B4-BE49-F238E27FC236}">
                <a16:creationId xmlns:a16="http://schemas.microsoft.com/office/drawing/2014/main" id="{35681CA0-8EE5-6AF9-7F05-C85D017D9B45}"/>
              </a:ext>
            </a:extLst>
          </p:cNvPr>
          <p:cNvPicPr>
            <a:picLocks noChangeAspect="1" noChangeArrowheads="1" noCrop="1"/>
          </p:cNvPicPr>
          <p:nvPr/>
        </p:nvPicPr>
        <p:blipFill>
          <a:blip r:embed="rId4"/>
          <a:srcRect/>
          <a:stretch>
            <a:fillRect/>
          </a:stretch>
        </p:blipFill>
        <p:spPr bwMode="auto">
          <a:xfrm>
            <a:off x="4634295" y="1608755"/>
            <a:ext cx="3100891" cy="2835100"/>
          </a:xfrm>
          <a:prstGeom prst="ellipse">
            <a:avLst/>
          </a:prstGeom>
          <a:ln>
            <a:noFill/>
          </a:ln>
          <a:effectLst>
            <a:softEdge rad="112500"/>
          </a:effectLst>
        </p:spPr>
      </p:pic>
      <p:sp>
        <p:nvSpPr>
          <p:cNvPr id="5" name="TextBox 4">
            <a:extLst>
              <a:ext uri="{FF2B5EF4-FFF2-40B4-BE49-F238E27FC236}">
                <a16:creationId xmlns:a16="http://schemas.microsoft.com/office/drawing/2014/main" id="{7BD2A1EA-2D49-8202-7672-EC3EB0723530}"/>
              </a:ext>
            </a:extLst>
          </p:cNvPr>
          <p:cNvSpPr txBox="1"/>
          <p:nvPr/>
        </p:nvSpPr>
        <p:spPr>
          <a:xfrm rot="16200000">
            <a:off x="-2658787" y="3266448"/>
            <a:ext cx="6231973" cy="646331"/>
          </a:xfrm>
          <a:prstGeom prst="rect">
            <a:avLst/>
          </a:prstGeom>
          <a:noFill/>
        </p:spPr>
        <p:txBody>
          <a:bodyPr wrap="square">
            <a:spAutoFit/>
          </a:bodyPr>
          <a:lstStyle/>
          <a:p>
            <a:r>
              <a:rPr lang="en-US" sz="1200" b="0" i="0" u="none" strike="noStrike" baseline="0" dirty="0">
                <a:latin typeface="Minion Pro"/>
              </a:rPr>
              <a:t> </a:t>
            </a:r>
            <a:r>
              <a:rPr lang="en-US" sz="1800" b="0" i="0" u="none" strike="noStrike" baseline="0" dirty="0">
                <a:latin typeface="Minion Pro"/>
              </a:rPr>
              <a:t>Presented Platform : </a:t>
            </a:r>
            <a:r>
              <a:rPr lang="en-US" sz="1800" b="1" i="0" u="none" strike="noStrike" baseline="0" dirty="0">
                <a:latin typeface="Minion Pro"/>
              </a:rPr>
              <a:t>Global Alliance for Medical Physics Education and Research (GAMPER) </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descr="Image may contain: text"/>
          <p:cNvPicPr>
            <a:picLocks noChangeAspect="1" noChangeArrowheads="1"/>
          </p:cNvPicPr>
          <p:nvPr/>
        </p:nvPicPr>
        <p:blipFill>
          <a:blip r:embed="rId2"/>
          <a:srcRect/>
          <a:stretch>
            <a:fillRect/>
          </a:stretch>
        </p:blipFill>
        <p:spPr bwMode="auto">
          <a:xfrm>
            <a:off x="1" y="0"/>
            <a:ext cx="9144000" cy="6858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RS and SBRT Process | Radiology Key">
            <a:extLst>
              <a:ext uri="{FF2B5EF4-FFF2-40B4-BE49-F238E27FC236}">
                <a16:creationId xmlns:a16="http://schemas.microsoft.com/office/drawing/2014/main" id="{C5D95482-F285-2D3B-E14F-14291B8085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82600" y="1639888"/>
            <a:ext cx="8178799" cy="3578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Arrow: Left 1">
            <a:extLst>
              <a:ext uri="{FF2B5EF4-FFF2-40B4-BE49-F238E27FC236}">
                <a16:creationId xmlns:a16="http://schemas.microsoft.com/office/drawing/2014/main" id="{9E701293-A19E-CEC1-B717-5AA8DD790993}"/>
              </a:ext>
            </a:extLst>
          </p:cNvPr>
          <p:cNvSpPr/>
          <p:nvPr/>
        </p:nvSpPr>
        <p:spPr>
          <a:xfrm rot="1522581">
            <a:off x="4198465" y="5357715"/>
            <a:ext cx="1997822" cy="484632"/>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MOTION MX</a:t>
            </a:r>
          </a:p>
        </p:txBody>
      </p:sp>
      <p:sp>
        <p:nvSpPr>
          <p:cNvPr id="3" name="Title 2"/>
          <p:cNvSpPr>
            <a:spLocks noGrp="1"/>
          </p:cNvSpPr>
          <p:nvPr>
            <p:ph type="title"/>
          </p:nvPr>
        </p:nvSpPr>
        <p:spPr>
          <a:prstGeom prst="roundRect">
            <a:avLst/>
          </a:prstGeom>
          <a:solidFill>
            <a:srgbClr val="FF0000"/>
          </a:solidFill>
        </p:spPr>
        <p:txBody>
          <a:bodyPr/>
          <a:lstStyle/>
          <a:p>
            <a:r>
              <a:rPr lang="en-US" dirty="0">
                <a:solidFill>
                  <a:schemeClr val="bg1"/>
                </a:solidFill>
              </a:rPr>
              <a:t>SBRT STEPS</a:t>
            </a:r>
            <a:endParaRPr lang="en-IN" dirty="0">
              <a:solidFill>
                <a:schemeClr val="bg1"/>
              </a:solidFill>
            </a:endParaRPr>
          </a:p>
        </p:txBody>
      </p:sp>
    </p:spTree>
    <p:extLst>
      <p:ext uri="{BB962C8B-B14F-4D97-AF65-F5344CB8AC3E}">
        <p14:creationId xmlns:p14="http://schemas.microsoft.com/office/powerpoint/2010/main" val="8274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5638800" y="4648200"/>
            <a:ext cx="533400" cy="4572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5638800" y="4648200"/>
            <a:ext cx="533400" cy="457200"/>
          </a:xfrm>
          <a:custGeom>
            <a:avLst/>
            <a:gdLst/>
            <a:ahLst/>
            <a:cxnLst/>
            <a:rect l="l" t="t" r="r" b="b"/>
            <a:pathLst>
              <a:path w="533400" h="457200">
                <a:moveTo>
                  <a:pt x="533400" y="114300"/>
                </a:moveTo>
                <a:lnTo>
                  <a:pt x="133350" y="114300"/>
                </a:lnTo>
                <a:lnTo>
                  <a:pt x="133350" y="0"/>
                </a:lnTo>
                <a:lnTo>
                  <a:pt x="0" y="228600"/>
                </a:lnTo>
                <a:lnTo>
                  <a:pt x="133350" y="457200"/>
                </a:lnTo>
                <a:lnTo>
                  <a:pt x="133350" y="342900"/>
                </a:lnTo>
                <a:lnTo>
                  <a:pt x="533400" y="342900"/>
                </a:lnTo>
                <a:lnTo>
                  <a:pt x="533400" y="114300"/>
                </a:lnTo>
                <a:close/>
              </a:path>
            </a:pathLst>
          </a:custGeom>
          <a:ln w="9525">
            <a:solidFill>
              <a:srgbClr val="000000"/>
            </a:solidFill>
          </a:ln>
        </p:spPr>
        <p:txBody>
          <a:bodyPr wrap="square" lIns="0" tIns="0" rIns="0" bIns="0" rtlCol="0"/>
          <a:lstStyle/>
          <a:p>
            <a:endParaRPr/>
          </a:p>
        </p:txBody>
      </p:sp>
      <p:sp>
        <p:nvSpPr>
          <p:cNvPr id="6" name="object 6"/>
          <p:cNvSpPr/>
          <p:nvPr/>
        </p:nvSpPr>
        <p:spPr>
          <a:xfrm>
            <a:off x="4276725" y="2206625"/>
            <a:ext cx="533400" cy="45720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4276725" y="2206625"/>
            <a:ext cx="533400" cy="457200"/>
          </a:xfrm>
          <a:custGeom>
            <a:avLst/>
            <a:gdLst/>
            <a:ahLst/>
            <a:cxnLst/>
            <a:rect l="l" t="t" r="r" b="b"/>
            <a:pathLst>
              <a:path w="533400" h="457200">
                <a:moveTo>
                  <a:pt x="0" y="342900"/>
                </a:moveTo>
                <a:lnTo>
                  <a:pt x="400050" y="342900"/>
                </a:lnTo>
                <a:lnTo>
                  <a:pt x="400050" y="457200"/>
                </a:lnTo>
                <a:lnTo>
                  <a:pt x="533400" y="228600"/>
                </a:lnTo>
                <a:lnTo>
                  <a:pt x="400050" y="0"/>
                </a:lnTo>
                <a:lnTo>
                  <a:pt x="400050" y="114300"/>
                </a:lnTo>
                <a:lnTo>
                  <a:pt x="0" y="114300"/>
                </a:lnTo>
                <a:lnTo>
                  <a:pt x="0" y="342900"/>
                </a:lnTo>
                <a:close/>
              </a:path>
            </a:pathLst>
          </a:custGeom>
          <a:ln w="9525">
            <a:solidFill>
              <a:srgbClr val="000000"/>
            </a:solidFill>
          </a:ln>
        </p:spPr>
        <p:txBody>
          <a:bodyPr wrap="square" lIns="0" tIns="0" rIns="0" bIns="0" rtlCol="0"/>
          <a:lstStyle/>
          <a:p>
            <a:endParaRPr/>
          </a:p>
        </p:txBody>
      </p:sp>
      <p:sp>
        <p:nvSpPr>
          <p:cNvPr id="8" name="object 8"/>
          <p:cNvSpPr txBox="1"/>
          <p:nvPr/>
        </p:nvSpPr>
        <p:spPr>
          <a:xfrm>
            <a:off x="688975" y="3306572"/>
            <a:ext cx="1753870" cy="452755"/>
          </a:xfrm>
          <a:prstGeom prst="rect">
            <a:avLst/>
          </a:prstGeom>
        </p:spPr>
        <p:txBody>
          <a:bodyPr vert="horz" wrap="square" lIns="0" tIns="12700" rIns="0" bIns="0" rtlCol="0">
            <a:spAutoFit/>
          </a:bodyPr>
          <a:lstStyle/>
          <a:p>
            <a:pPr marL="12700">
              <a:lnSpc>
                <a:spcPct val="100000"/>
              </a:lnSpc>
              <a:spcBef>
                <a:spcPts val="100"/>
              </a:spcBef>
            </a:pPr>
            <a:r>
              <a:rPr sz="2800" spc="-5" dirty="0">
                <a:latin typeface="Comic Sans MS"/>
                <a:cs typeface="Comic Sans MS"/>
              </a:rPr>
              <a:t>Simulation</a:t>
            </a:r>
            <a:endParaRPr sz="2800">
              <a:latin typeface="Comic Sans MS"/>
              <a:cs typeface="Comic Sans MS"/>
            </a:endParaRPr>
          </a:p>
        </p:txBody>
      </p:sp>
      <p:sp>
        <p:nvSpPr>
          <p:cNvPr id="9" name="object 9"/>
          <p:cNvSpPr txBox="1"/>
          <p:nvPr/>
        </p:nvSpPr>
        <p:spPr>
          <a:xfrm>
            <a:off x="6775857" y="3331837"/>
            <a:ext cx="1336675" cy="452755"/>
          </a:xfrm>
          <a:prstGeom prst="rect">
            <a:avLst/>
          </a:prstGeom>
        </p:spPr>
        <p:txBody>
          <a:bodyPr vert="horz" wrap="square" lIns="0" tIns="12700" rIns="0" bIns="0" rtlCol="0">
            <a:spAutoFit/>
          </a:bodyPr>
          <a:lstStyle/>
          <a:p>
            <a:pPr marL="12700">
              <a:lnSpc>
                <a:spcPct val="100000"/>
              </a:lnSpc>
              <a:spcBef>
                <a:spcPts val="100"/>
              </a:spcBef>
            </a:pPr>
            <a:r>
              <a:rPr sz="2800" spc="-5" dirty="0">
                <a:latin typeface="Comic Sans MS"/>
                <a:cs typeface="Comic Sans MS"/>
              </a:rPr>
              <a:t>Planning</a:t>
            </a:r>
            <a:endParaRPr sz="2800">
              <a:latin typeface="Comic Sans MS"/>
              <a:cs typeface="Comic Sans MS"/>
            </a:endParaRPr>
          </a:p>
        </p:txBody>
      </p:sp>
      <p:sp>
        <p:nvSpPr>
          <p:cNvPr id="10" name="object 10"/>
          <p:cNvSpPr txBox="1"/>
          <p:nvPr/>
        </p:nvSpPr>
        <p:spPr>
          <a:xfrm>
            <a:off x="559689" y="4124551"/>
            <a:ext cx="1374140" cy="922655"/>
          </a:xfrm>
          <a:prstGeom prst="rect">
            <a:avLst/>
          </a:prstGeom>
        </p:spPr>
        <p:txBody>
          <a:bodyPr vert="horz" wrap="square" lIns="0" tIns="36195" rIns="0" bIns="0" rtlCol="0">
            <a:spAutoFit/>
          </a:bodyPr>
          <a:lstStyle/>
          <a:p>
            <a:pPr algn="ctr">
              <a:lnSpc>
                <a:spcPct val="100000"/>
              </a:lnSpc>
              <a:spcBef>
                <a:spcPts val="285"/>
              </a:spcBef>
            </a:pPr>
            <a:r>
              <a:rPr sz="2800" spc="-5" dirty="0">
                <a:solidFill>
                  <a:srgbClr val="FFFFFF"/>
                </a:solidFill>
                <a:latin typeface="Comic Sans MS"/>
                <a:cs typeface="Comic Sans MS"/>
              </a:rPr>
              <a:t>TX</a:t>
            </a:r>
            <a:endParaRPr sz="2800">
              <a:latin typeface="Comic Sans MS"/>
              <a:cs typeface="Comic Sans MS"/>
            </a:endParaRPr>
          </a:p>
          <a:p>
            <a:pPr algn="ctr">
              <a:lnSpc>
                <a:spcPct val="100000"/>
              </a:lnSpc>
            </a:pPr>
            <a:r>
              <a:rPr sz="2800" dirty="0">
                <a:solidFill>
                  <a:srgbClr val="FFFFFF"/>
                </a:solidFill>
                <a:latin typeface="Comic Sans MS"/>
                <a:cs typeface="Comic Sans MS"/>
              </a:rPr>
              <a:t>Delivery</a:t>
            </a:r>
            <a:endParaRPr sz="2800">
              <a:latin typeface="Comic Sans MS"/>
              <a:cs typeface="Comic Sans MS"/>
            </a:endParaRPr>
          </a:p>
        </p:txBody>
      </p:sp>
      <p:sp>
        <p:nvSpPr>
          <p:cNvPr id="11" name="object 11"/>
          <p:cNvSpPr/>
          <p:nvPr/>
        </p:nvSpPr>
        <p:spPr>
          <a:xfrm>
            <a:off x="6400800" y="1447838"/>
            <a:ext cx="2274887" cy="1828761"/>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6391275" y="1438275"/>
            <a:ext cx="2294255" cy="1847850"/>
          </a:xfrm>
          <a:custGeom>
            <a:avLst/>
            <a:gdLst/>
            <a:ahLst/>
            <a:cxnLst/>
            <a:rect l="l" t="t" r="r" b="b"/>
            <a:pathLst>
              <a:path w="2294254" h="1847850">
                <a:moveTo>
                  <a:pt x="0" y="0"/>
                </a:moveTo>
                <a:lnTo>
                  <a:pt x="2293937" y="0"/>
                </a:lnTo>
                <a:lnTo>
                  <a:pt x="2293937" y="1847850"/>
                </a:lnTo>
                <a:lnTo>
                  <a:pt x="0" y="1847850"/>
                </a:lnTo>
                <a:lnTo>
                  <a:pt x="0" y="0"/>
                </a:lnTo>
                <a:close/>
              </a:path>
            </a:pathLst>
          </a:custGeom>
          <a:ln w="19050">
            <a:solidFill>
              <a:srgbClr val="FFFFFF"/>
            </a:solidFill>
          </a:ln>
        </p:spPr>
        <p:txBody>
          <a:bodyPr wrap="square" lIns="0" tIns="0" rIns="0" bIns="0" rtlCol="0"/>
          <a:lstStyle/>
          <a:p>
            <a:endParaRPr/>
          </a:p>
        </p:txBody>
      </p:sp>
      <p:sp>
        <p:nvSpPr>
          <p:cNvPr id="13" name="object 13"/>
          <p:cNvSpPr/>
          <p:nvPr/>
        </p:nvSpPr>
        <p:spPr>
          <a:xfrm>
            <a:off x="228600" y="4114888"/>
            <a:ext cx="2779661" cy="1849348"/>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228600" y="4114800"/>
            <a:ext cx="2780030" cy="1849755"/>
          </a:xfrm>
          <a:custGeom>
            <a:avLst/>
            <a:gdLst/>
            <a:ahLst/>
            <a:cxnLst/>
            <a:rect l="l" t="t" r="r" b="b"/>
            <a:pathLst>
              <a:path w="2780030" h="1849754">
                <a:moveTo>
                  <a:pt x="0" y="0"/>
                </a:moveTo>
                <a:lnTo>
                  <a:pt x="2779712" y="0"/>
                </a:lnTo>
                <a:lnTo>
                  <a:pt x="2779712" y="1849437"/>
                </a:lnTo>
                <a:lnTo>
                  <a:pt x="0" y="1849437"/>
                </a:lnTo>
                <a:lnTo>
                  <a:pt x="0" y="0"/>
                </a:lnTo>
                <a:close/>
              </a:path>
            </a:pathLst>
          </a:custGeom>
          <a:ln w="28575">
            <a:solidFill>
              <a:srgbClr val="000000"/>
            </a:solidFill>
          </a:ln>
        </p:spPr>
        <p:txBody>
          <a:bodyPr wrap="square" lIns="0" tIns="0" rIns="0" bIns="0" rtlCol="0"/>
          <a:lstStyle/>
          <a:p>
            <a:endParaRPr/>
          </a:p>
        </p:txBody>
      </p:sp>
      <p:sp>
        <p:nvSpPr>
          <p:cNvPr id="15" name="object 15"/>
          <p:cNvSpPr/>
          <p:nvPr/>
        </p:nvSpPr>
        <p:spPr>
          <a:xfrm>
            <a:off x="381000" y="1524000"/>
            <a:ext cx="2384399" cy="1719224"/>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371475" y="1514475"/>
            <a:ext cx="2403475" cy="1738630"/>
          </a:xfrm>
          <a:custGeom>
            <a:avLst/>
            <a:gdLst/>
            <a:ahLst/>
            <a:cxnLst/>
            <a:rect l="l" t="t" r="r" b="b"/>
            <a:pathLst>
              <a:path w="2403475" h="1738629">
                <a:moveTo>
                  <a:pt x="0" y="0"/>
                </a:moveTo>
                <a:lnTo>
                  <a:pt x="2403475" y="0"/>
                </a:lnTo>
                <a:lnTo>
                  <a:pt x="2403475" y="1738312"/>
                </a:lnTo>
                <a:lnTo>
                  <a:pt x="0" y="1738312"/>
                </a:lnTo>
                <a:lnTo>
                  <a:pt x="0" y="0"/>
                </a:lnTo>
                <a:close/>
              </a:path>
            </a:pathLst>
          </a:custGeom>
          <a:ln w="19050">
            <a:solidFill>
              <a:srgbClr val="FFFFFF"/>
            </a:solidFill>
          </a:ln>
        </p:spPr>
        <p:txBody>
          <a:bodyPr wrap="square" lIns="0" tIns="0" rIns="0" bIns="0" rtlCol="0"/>
          <a:lstStyle/>
          <a:p>
            <a:endParaRPr/>
          </a:p>
        </p:txBody>
      </p:sp>
      <p:sp>
        <p:nvSpPr>
          <p:cNvPr id="17" name="object 17"/>
          <p:cNvSpPr/>
          <p:nvPr/>
        </p:nvSpPr>
        <p:spPr>
          <a:xfrm>
            <a:off x="3276612" y="1524025"/>
            <a:ext cx="2690799" cy="1752574"/>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3267075" y="1514475"/>
            <a:ext cx="2710180" cy="1771650"/>
          </a:xfrm>
          <a:custGeom>
            <a:avLst/>
            <a:gdLst/>
            <a:ahLst/>
            <a:cxnLst/>
            <a:rect l="l" t="t" r="r" b="b"/>
            <a:pathLst>
              <a:path w="2710179" h="1771650">
                <a:moveTo>
                  <a:pt x="0" y="0"/>
                </a:moveTo>
                <a:lnTo>
                  <a:pt x="2709862" y="0"/>
                </a:lnTo>
                <a:lnTo>
                  <a:pt x="2709862" y="1771650"/>
                </a:lnTo>
                <a:lnTo>
                  <a:pt x="0" y="1771650"/>
                </a:lnTo>
                <a:lnTo>
                  <a:pt x="0" y="0"/>
                </a:lnTo>
                <a:close/>
              </a:path>
            </a:pathLst>
          </a:custGeom>
          <a:ln w="19050">
            <a:solidFill>
              <a:srgbClr val="FFFFFF"/>
            </a:solidFill>
          </a:ln>
        </p:spPr>
        <p:txBody>
          <a:bodyPr wrap="square" lIns="0" tIns="0" rIns="0" bIns="0" rtlCol="0"/>
          <a:lstStyle/>
          <a:p>
            <a:endParaRPr/>
          </a:p>
        </p:txBody>
      </p:sp>
      <p:sp>
        <p:nvSpPr>
          <p:cNvPr id="19" name="object 19"/>
          <p:cNvSpPr/>
          <p:nvPr/>
        </p:nvSpPr>
        <p:spPr>
          <a:xfrm>
            <a:off x="6248400" y="4038637"/>
            <a:ext cx="2427287" cy="1916074"/>
          </a:xfrm>
          <a:prstGeom prst="rect">
            <a:avLst/>
          </a:prstGeom>
          <a:blipFill>
            <a:blip r:embed="rId8" cstate="print"/>
            <a:stretch>
              <a:fillRect/>
            </a:stretch>
          </a:blipFill>
        </p:spPr>
        <p:txBody>
          <a:bodyPr wrap="square" lIns="0" tIns="0" rIns="0" bIns="0" rtlCol="0"/>
          <a:lstStyle/>
          <a:p>
            <a:endParaRPr/>
          </a:p>
        </p:txBody>
      </p:sp>
      <p:sp>
        <p:nvSpPr>
          <p:cNvPr id="20" name="object 20"/>
          <p:cNvSpPr/>
          <p:nvPr/>
        </p:nvSpPr>
        <p:spPr>
          <a:xfrm>
            <a:off x="6238875" y="4029075"/>
            <a:ext cx="2446655" cy="1935480"/>
          </a:xfrm>
          <a:custGeom>
            <a:avLst/>
            <a:gdLst/>
            <a:ahLst/>
            <a:cxnLst/>
            <a:rect l="l" t="t" r="r" b="b"/>
            <a:pathLst>
              <a:path w="2446654" h="1935479">
                <a:moveTo>
                  <a:pt x="0" y="0"/>
                </a:moveTo>
                <a:lnTo>
                  <a:pt x="2446337" y="0"/>
                </a:lnTo>
                <a:lnTo>
                  <a:pt x="2446337" y="1935162"/>
                </a:lnTo>
                <a:lnTo>
                  <a:pt x="0" y="1935162"/>
                </a:lnTo>
                <a:lnTo>
                  <a:pt x="0" y="0"/>
                </a:lnTo>
                <a:close/>
              </a:path>
            </a:pathLst>
          </a:custGeom>
          <a:ln w="19050">
            <a:solidFill>
              <a:srgbClr val="FFFFFF"/>
            </a:solidFill>
          </a:ln>
        </p:spPr>
        <p:txBody>
          <a:bodyPr wrap="square" lIns="0" tIns="0" rIns="0" bIns="0" rtlCol="0"/>
          <a:lstStyle/>
          <a:p>
            <a:endParaRPr/>
          </a:p>
        </p:txBody>
      </p:sp>
      <p:sp>
        <p:nvSpPr>
          <p:cNvPr id="21" name="object 21"/>
          <p:cNvSpPr/>
          <p:nvPr/>
        </p:nvSpPr>
        <p:spPr>
          <a:xfrm>
            <a:off x="3657637" y="3962437"/>
            <a:ext cx="1944649" cy="1980434"/>
          </a:xfrm>
          <a:prstGeom prst="rect">
            <a:avLst/>
          </a:prstGeom>
          <a:blipFill>
            <a:blip r:embed="rId9" cstate="print"/>
            <a:stretch>
              <a:fillRect/>
            </a:stretch>
          </a:blipFill>
        </p:spPr>
        <p:txBody>
          <a:bodyPr wrap="square" lIns="0" tIns="0" rIns="0" bIns="0" rtlCol="0"/>
          <a:lstStyle/>
          <a:p>
            <a:endParaRPr/>
          </a:p>
        </p:txBody>
      </p:sp>
      <p:sp>
        <p:nvSpPr>
          <p:cNvPr id="22" name="object 22"/>
          <p:cNvSpPr/>
          <p:nvPr/>
        </p:nvSpPr>
        <p:spPr>
          <a:xfrm>
            <a:off x="3652837" y="3957637"/>
            <a:ext cx="1954530" cy="1990089"/>
          </a:xfrm>
          <a:custGeom>
            <a:avLst/>
            <a:gdLst/>
            <a:ahLst/>
            <a:cxnLst/>
            <a:rect l="l" t="t" r="r" b="b"/>
            <a:pathLst>
              <a:path w="1954529" h="1990089">
                <a:moveTo>
                  <a:pt x="0" y="0"/>
                </a:moveTo>
                <a:lnTo>
                  <a:pt x="1954212" y="0"/>
                </a:lnTo>
                <a:lnTo>
                  <a:pt x="1954212" y="1990001"/>
                </a:lnTo>
                <a:lnTo>
                  <a:pt x="0" y="1990001"/>
                </a:lnTo>
                <a:lnTo>
                  <a:pt x="0" y="0"/>
                </a:lnTo>
                <a:close/>
              </a:path>
            </a:pathLst>
          </a:custGeom>
          <a:ln w="9525">
            <a:solidFill>
              <a:srgbClr val="FFFFFF"/>
            </a:solidFill>
          </a:ln>
        </p:spPr>
        <p:txBody>
          <a:bodyPr wrap="square" lIns="0" tIns="0" rIns="0" bIns="0" rtlCol="0"/>
          <a:lstStyle/>
          <a:p>
            <a:endParaRPr/>
          </a:p>
        </p:txBody>
      </p:sp>
      <p:sp>
        <p:nvSpPr>
          <p:cNvPr id="23" name="object 23"/>
          <p:cNvSpPr/>
          <p:nvPr/>
        </p:nvSpPr>
        <p:spPr>
          <a:xfrm>
            <a:off x="4800371" y="5257342"/>
            <a:ext cx="774771" cy="783094"/>
          </a:xfrm>
          <a:prstGeom prst="rect">
            <a:avLst/>
          </a:prstGeom>
          <a:blipFill>
            <a:blip r:embed="rId10" cstate="print"/>
            <a:stretch>
              <a:fillRect/>
            </a:stretch>
          </a:blipFill>
        </p:spPr>
        <p:txBody>
          <a:bodyPr wrap="square" lIns="0" tIns="0" rIns="0" bIns="0" rtlCol="0"/>
          <a:lstStyle/>
          <a:p>
            <a:endParaRPr/>
          </a:p>
        </p:txBody>
      </p:sp>
      <p:sp>
        <p:nvSpPr>
          <p:cNvPr id="24" name="object 24"/>
          <p:cNvSpPr/>
          <p:nvPr/>
        </p:nvSpPr>
        <p:spPr>
          <a:xfrm>
            <a:off x="4795545" y="5252567"/>
            <a:ext cx="784860" cy="793115"/>
          </a:xfrm>
          <a:custGeom>
            <a:avLst/>
            <a:gdLst/>
            <a:ahLst/>
            <a:cxnLst/>
            <a:rect l="l" t="t" r="r" b="b"/>
            <a:pathLst>
              <a:path w="784860" h="793114">
                <a:moveTo>
                  <a:pt x="0" y="0"/>
                </a:moveTo>
                <a:lnTo>
                  <a:pt x="784364" y="0"/>
                </a:lnTo>
                <a:lnTo>
                  <a:pt x="784364" y="792645"/>
                </a:lnTo>
                <a:lnTo>
                  <a:pt x="0" y="792645"/>
                </a:lnTo>
                <a:lnTo>
                  <a:pt x="0" y="0"/>
                </a:lnTo>
                <a:close/>
              </a:path>
            </a:pathLst>
          </a:custGeom>
          <a:ln w="9525">
            <a:solidFill>
              <a:srgbClr val="FFFFFF"/>
            </a:solidFill>
          </a:ln>
        </p:spPr>
        <p:txBody>
          <a:bodyPr wrap="square" lIns="0" tIns="0" rIns="0" bIns="0" rtlCol="0"/>
          <a:lstStyle/>
          <a:p>
            <a:endParaRPr/>
          </a:p>
        </p:txBody>
      </p:sp>
      <p:sp>
        <p:nvSpPr>
          <p:cNvPr id="25" name="object 25"/>
          <p:cNvSpPr/>
          <p:nvPr/>
        </p:nvSpPr>
        <p:spPr>
          <a:xfrm>
            <a:off x="3209925" y="1597025"/>
            <a:ext cx="825449" cy="576160"/>
          </a:xfrm>
          <a:prstGeom prst="rect">
            <a:avLst/>
          </a:prstGeom>
          <a:blipFill>
            <a:blip r:embed="rId11" cstate="print"/>
            <a:stretch>
              <a:fillRect/>
            </a:stretch>
          </a:blipFill>
        </p:spPr>
        <p:txBody>
          <a:bodyPr wrap="square" lIns="0" tIns="0" rIns="0" bIns="0" rtlCol="0"/>
          <a:lstStyle/>
          <a:p>
            <a:endParaRPr/>
          </a:p>
        </p:txBody>
      </p:sp>
      <p:sp>
        <p:nvSpPr>
          <p:cNvPr id="26" name="object 26"/>
          <p:cNvSpPr/>
          <p:nvPr/>
        </p:nvSpPr>
        <p:spPr>
          <a:xfrm>
            <a:off x="3205162" y="1592262"/>
            <a:ext cx="835025" cy="586105"/>
          </a:xfrm>
          <a:custGeom>
            <a:avLst/>
            <a:gdLst/>
            <a:ahLst/>
            <a:cxnLst/>
            <a:rect l="l" t="t" r="r" b="b"/>
            <a:pathLst>
              <a:path w="835025" h="586105">
                <a:moveTo>
                  <a:pt x="0" y="0"/>
                </a:moveTo>
                <a:lnTo>
                  <a:pt x="835025" y="0"/>
                </a:lnTo>
                <a:lnTo>
                  <a:pt x="835025" y="585787"/>
                </a:lnTo>
                <a:lnTo>
                  <a:pt x="0" y="585787"/>
                </a:lnTo>
                <a:lnTo>
                  <a:pt x="0" y="0"/>
                </a:lnTo>
                <a:close/>
              </a:path>
            </a:pathLst>
          </a:custGeom>
          <a:ln w="9525">
            <a:solidFill>
              <a:srgbClr val="FFFFFF"/>
            </a:solidFill>
          </a:ln>
        </p:spPr>
        <p:txBody>
          <a:bodyPr wrap="square" lIns="0" tIns="0" rIns="0" bIns="0" rtlCol="0"/>
          <a:lstStyle/>
          <a:p>
            <a:endParaRPr/>
          </a:p>
        </p:txBody>
      </p:sp>
      <p:sp>
        <p:nvSpPr>
          <p:cNvPr id="27" name="object 27"/>
          <p:cNvSpPr txBox="1"/>
          <p:nvPr/>
        </p:nvSpPr>
        <p:spPr>
          <a:xfrm>
            <a:off x="3133470" y="6049772"/>
            <a:ext cx="5442585" cy="452755"/>
          </a:xfrm>
          <a:prstGeom prst="rect">
            <a:avLst/>
          </a:prstGeom>
        </p:spPr>
        <p:txBody>
          <a:bodyPr vert="horz" wrap="square" lIns="0" tIns="12700" rIns="0" bIns="0" rtlCol="0">
            <a:spAutoFit/>
          </a:bodyPr>
          <a:lstStyle/>
          <a:p>
            <a:pPr marL="12700">
              <a:lnSpc>
                <a:spcPct val="100000"/>
              </a:lnSpc>
              <a:spcBef>
                <a:spcPts val="100"/>
              </a:spcBef>
              <a:tabLst>
                <a:tab pos="3468370" algn="l"/>
              </a:tabLst>
            </a:pPr>
            <a:r>
              <a:rPr sz="2800" spc="-5" dirty="0">
                <a:latin typeface="Comic Sans MS"/>
                <a:cs typeface="Comic Sans MS"/>
              </a:rPr>
              <a:t>M</a:t>
            </a:r>
            <a:r>
              <a:rPr sz="2800" dirty="0">
                <a:latin typeface="Comic Sans MS"/>
                <a:cs typeface="Comic Sans MS"/>
              </a:rPr>
              <a:t>o</a:t>
            </a:r>
            <a:r>
              <a:rPr sz="2800" spc="-5" dirty="0">
                <a:latin typeface="Comic Sans MS"/>
                <a:cs typeface="Comic Sans MS"/>
              </a:rPr>
              <a:t>ti</a:t>
            </a:r>
            <a:r>
              <a:rPr sz="2800" dirty="0">
                <a:latin typeface="Comic Sans MS"/>
                <a:cs typeface="Comic Sans MS"/>
              </a:rPr>
              <a:t>on</a:t>
            </a:r>
            <a:r>
              <a:rPr sz="2800" spc="-5" dirty="0">
                <a:latin typeface="Comic Sans MS"/>
                <a:cs typeface="Comic Sans MS"/>
              </a:rPr>
              <a:t> </a:t>
            </a:r>
            <a:r>
              <a:rPr sz="2800" dirty="0">
                <a:latin typeface="Comic Sans MS"/>
                <a:cs typeface="Comic Sans MS"/>
              </a:rPr>
              <a:t>Veri</a:t>
            </a:r>
            <a:r>
              <a:rPr sz="2800" spc="-5" dirty="0">
                <a:latin typeface="Comic Sans MS"/>
                <a:cs typeface="Comic Sans MS"/>
              </a:rPr>
              <a:t>f</a:t>
            </a:r>
            <a:r>
              <a:rPr sz="2800" dirty="0">
                <a:latin typeface="Comic Sans MS"/>
                <a:cs typeface="Comic Sans MS"/>
              </a:rPr>
              <a:t>ication	</a:t>
            </a:r>
            <a:r>
              <a:rPr sz="2800" spc="-5" dirty="0">
                <a:latin typeface="Comic Sans MS"/>
                <a:cs typeface="Comic Sans MS"/>
              </a:rPr>
              <a:t>L</a:t>
            </a:r>
            <a:r>
              <a:rPr sz="2800" dirty="0">
                <a:latin typeface="Comic Sans MS"/>
                <a:cs typeface="Comic Sans MS"/>
              </a:rPr>
              <a:t>ocali</a:t>
            </a:r>
            <a:r>
              <a:rPr sz="2800" spc="-5" dirty="0">
                <a:latin typeface="Comic Sans MS"/>
                <a:cs typeface="Comic Sans MS"/>
              </a:rPr>
              <a:t>z</a:t>
            </a:r>
            <a:r>
              <a:rPr sz="2800" dirty="0">
                <a:latin typeface="Comic Sans MS"/>
                <a:cs typeface="Comic Sans MS"/>
              </a:rPr>
              <a:t>ation</a:t>
            </a:r>
            <a:endParaRPr sz="2800">
              <a:latin typeface="Comic Sans MS"/>
              <a:cs typeface="Comic Sans MS"/>
            </a:endParaRPr>
          </a:p>
        </p:txBody>
      </p:sp>
      <p:sp>
        <p:nvSpPr>
          <p:cNvPr id="28" name="object 28"/>
          <p:cNvSpPr txBox="1"/>
          <p:nvPr/>
        </p:nvSpPr>
        <p:spPr>
          <a:xfrm>
            <a:off x="3063011" y="3314678"/>
            <a:ext cx="3347720" cy="452755"/>
          </a:xfrm>
          <a:prstGeom prst="rect">
            <a:avLst/>
          </a:prstGeom>
        </p:spPr>
        <p:txBody>
          <a:bodyPr vert="horz" wrap="square" lIns="0" tIns="12700" rIns="0" bIns="0" rtlCol="0">
            <a:spAutoFit/>
          </a:bodyPr>
          <a:lstStyle/>
          <a:p>
            <a:pPr marL="12700">
              <a:lnSpc>
                <a:spcPct val="100000"/>
              </a:lnSpc>
              <a:spcBef>
                <a:spcPts val="100"/>
              </a:spcBef>
            </a:pPr>
            <a:r>
              <a:rPr sz="2800" spc="-5" dirty="0">
                <a:latin typeface="Comic Sans MS"/>
                <a:cs typeface="Comic Sans MS"/>
              </a:rPr>
              <a:t>Motion</a:t>
            </a:r>
            <a:r>
              <a:rPr sz="2800" spc="-35" dirty="0">
                <a:latin typeface="Comic Sans MS"/>
                <a:cs typeface="Comic Sans MS"/>
              </a:rPr>
              <a:t> </a:t>
            </a:r>
            <a:r>
              <a:rPr sz="2800" spc="-5" dirty="0">
                <a:latin typeface="Comic Sans MS"/>
                <a:cs typeface="Comic Sans MS"/>
              </a:rPr>
              <a:t>Management</a:t>
            </a:r>
            <a:endParaRPr sz="2800" dirty="0">
              <a:latin typeface="Comic Sans MS"/>
              <a:cs typeface="Comic Sans MS"/>
            </a:endParaRPr>
          </a:p>
        </p:txBody>
      </p:sp>
      <p:sp>
        <p:nvSpPr>
          <p:cNvPr id="29" name="object 29"/>
          <p:cNvSpPr/>
          <p:nvPr/>
        </p:nvSpPr>
        <p:spPr>
          <a:xfrm>
            <a:off x="5867400" y="2133600"/>
            <a:ext cx="533400" cy="457200"/>
          </a:xfrm>
          <a:prstGeom prst="rect">
            <a:avLst/>
          </a:prstGeom>
          <a:blipFill>
            <a:blip r:embed="rId12" cstate="print"/>
            <a:stretch>
              <a:fillRect/>
            </a:stretch>
          </a:blipFill>
        </p:spPr>
        <p:txBody>
          <a:bodyPr wrap="square" lIns="0" tIns="0" rIns="0" bIns="0" rtlCol="0"/>
          <a:lstStyle/>
          <a:p>
            <a:endParaRPr/>
          </a:p>
        </p:txBody>
      </p:sp>
      <p:sp>
        <p:nvSpPr>
          <p:cNvPr id="30" name="object 30"/>
          <p:cNvSpPr/>
          <p:nvPr/>
        </p:nvSpPr>
        <p:spPr>
          <a:xfrm>
            <a:off x="5867400" y="2133600"/>
            <a:ext cx="533400" cy="457200"/>
          </a:xfrm>
          <a:custGeom>
            <a:avLst/>
            <a:gdLst/>
            <a:ahLst/>
            <a:cxnLst/>
            <a:rect l="l" t="t" r="r" b="b"/>
            <a:pathLst>
              <a:path w="533400" h="457200">
                <a:moveTo>
                  <a:pt x="0" y="342900"/>
                </a:moveTo>
                <a:lnTo>
                  <a:pt x="400050" y="342900"/>
                </a:lnTo>
                <a:lnTo>
                  <a:pt x="400050" y="457200"/>
                </a:lnTo>
                <a:lnTo>
                  <a:pt x="533400" y="228600"/>
                </a:lnTo>
                <a:lnTo>
                  <a:pt x="400050" y="0"/>
                </a:lnTo>
                <a:lnTo>
                  <a:pt x="400050" y="114300"/>
                </a:lnTo>
                <a:lnTo>
                  <a:pt x="0" y="114300"/>
                </a:lnTo>
                <a:lnTo>
                  <a:pt x="0" y="342900"/>
                </a:lnTo>
                <a:close/>
              </a:path>
            </a:pathLst>
          </a:custGeom>
          <a:ln w="9525">
            <a:solidFill>
              <a:srgbClr val="000000"/>
            </a:solidFill>
          </a:ln>
        </p:spPr>
        <p:txBody>
          <a:bodyPr wrap="square" lIns="0" tIns="0" rIns="0" bIns="0" rtlCol="0"/>
          <a:lstStyle/>
          <a:p>
            <a:endParaRPr/>
          </a:p>
        </p:txBody>
      </p:sp>
      <p:sp>
        <p:nvSpPr>
          <p:cNvPr id="31" name="object 31"/>
          <p:cNvSpPr/>
          <p:nvPr/>
        </p:nvSpPr>
        <p:spPr>
          <a:xfrm>
            <a:off x="2689225" y="2190750"/>
            <a:ext cx="533400" cy="457200"/>
          </a:xfrm>
          <a:prstGeom prst="rect">
            <a:avLst/>
          </a:prstGeom>
          <a:blipFill>
            <a:blip r:embed="rId13" cstate="print"/>
            <a:stretch>
              <a:fillRect/>
            </a:stretch>
          </a:blipFill>
        </p:spPr>
        <p:txBody>
          <a:bodyPr wrap="square" lIns="0" tIns="0" rIns="0" bIns="0" rtlCol="0"/>
          <a:lstStyle/>
          <a:p>
            <a:endParaRPr/>
          </a:p>
        </p:txBody>
      </p:sp>
      <p:sp>
        <p:nvSpPr>
          <p:cNvPr id="32" name="object 32"/>
          <p:cNvSpPr/>
          <p:nvPr/>
        </p:nvSpPr>
        <p:spPr>
          <a:xfrm>
            <a:off x="2689225" y="2190750"/>
            <a:ext cx="533400" cy="457200"/>
          </a:xfrm>
          <a:custGeom>
            <a:avLst/>
            <a:gdLst/>
            <a:ahLst/>
            <a:cxnLst/>
            <a:rect l="l" t="t" r="r" b="b"/>
            <a:pathLst>
              <a:path w="533400" h="457200">
                <a:moveTo>
                  <a:pt x="0" y="342900"/>
                </a:moveTo>
                <a:lnTo>
                  <a:pt x="400050" y="342900"/>
                </a:lnTo>
                <a:lnTo>
                  <a:pt x="400050" y="457200"/>
                </a:lnTo>
                <a:lnTo>
                  <a:pt x="533400" y="228600"/>
                </a:lnTo>
                <a:lnTo>
                  <a:pt x="400050" y="0"/>
                </a:lnTo>
                <a:lnTo>
                  <a:pt x="400050" y="114300"/>
                </a:lnTo>
                <a:lnTo>
                  <a:pt x="0" y="114300"/>
                </a:lnTo>
                <a:lnTo>
                  <a:pt x="0" y="342900"/>
                </a:lnTo>
                <a:close/>
              </a:path>
            </a:pathLst>
          </a:custGeom>
          <a:ln w="9525">
            <a:solidFill>
              <a:srgbClr val="000000"/>
            </a:solidFill>
          </a:ln>
        </p:spPr>
        <p:txBody>
          <a:bodyPr wrap="square" lIns="0" tIns="0" rIns="0" bIns="0" rtlCol="0"/>
          <a:lstStyle/>
          <a:p>
            <a:endParaRPr/>
          </a:p>
        </p:txBody>
      </p:sp>
      <p:sp>
        <p:nvSpPr>
          <p:cNvPr id="33" name="object 33"/>
          <p:cNvSpPr/>
          <p:nvPr/>
        </p:nvSpPr>
        <p:spPr>
          <a:xfrm>
            <a:off x="8305800" y="3200400"/>
            <a:ext cx="685871" cy="1278915"/>
          </a:xfrm>
          <a:prstGeom prst="rect">
            <a:avLst/>
          </a:prstGeom>
          <a:blipFill>
            <a:blip r:embed="rId14" cstate="print"/>
            <a:stretch>
              <a:fillRect/>
            </a:stretch>
          </a:blipFill>
        </p:spPr>
        <p:txBody>
          <a:bodyPr wrap="square" lIns="0" tIns="0" rIns="0" bIns="0" rtlCol="0"/>
          <a:lstStyle/>
          <a:p>
            <a:endParaRPr/>
          </a:p>
        </p:txBody>
      </p:sp>
      <p:sp>
        <p:nvSpPr>
          <p:cNvPr id="34" name="object 34"/>
          <p:cNvSpPr/>
          <p:nvPr/>
        </p:nvSpPr>
        <p:spPr>
          <a:xfrm>
            <a:off x="8305800" y="3200400"/>
            <a:ext cx="685800" cy="1279525"/>
          </a:xfrm>
          <a:custGeom>
            <a:avLst/>
            <a:gdLst/>
            <a:ahLst/>
            <a:cxnLst/>
            <a:rect l="l" t="t" r="r" b="b"/>
            <a:pathLst>
              <a:path w="685800" h="1279525">
                <a:moveTo>
                  <a:pt x="685800" y="690524"/>
                </a:moveTo>
                <a:lnTo>
                  <a:pt x="683736" y="649955"/>
                </a:lnTo>
                <a:lnTo>
                  <a:pt x="677648" y="610240"/>
                </a:lnTo>
                <a:lnTo>
                  <a:pt x="667687" y="571494"/>
                </a:lnTo>
                <a:lnTo>
                  <a:pt x="654006" y="533833"/>
                </a:lnTo>
                <a:lnTo>
                  <a:pt x="636757" y="497372"/>
                </a:lnTo>
                <a:lnTo>
                  <a:pt x="616093" y="462227"/>
                </a:lnTo>
                <a:lnTo>
                  <a:pt x="592167" y="428513"/>
                </a:lnTo>
                <a:lnTo>
                  <a:pt x="565130" y="396345"/>
                </a:lnTo>
                <a:lnTo>
                  <a:pt x="535135" y="365839"/>
                </a:lnTo>
                <a:lnTo>
                  <a:pt x="502336" y="337110"/>
                </a:lnTo>
                <a:lnTo>
                  <a:pt x="466883" y="310274"/>
                </a:lnTo>
                <a:lnTo>
                  <a:pt x="428930" y="285445"/>
                </a:lnTo>
                <a:lnTo>
                  <a:pt x="388630" y="262741"/>
                </a:lnTo>
                <a:lnTo>
                  <a:pt x="346134" y="242275"/>
                </a:lnTo>
                <a:lnTo>
                  <a:pt x="301595" y="224164"/>
                </a:lnTo>
                <a:lnTo>
                  <a:pt x="255166" y="208522"/>
                </a:lnTo>
                <a:lnTo>
                  <a:pt x="206998" y="195465"/>
                </a:lnTo>
                <a:lnTo>
                  <a:pt x="157246" y="185109"/>
                </a:lnTo>
                <a:lnTo>
                  <a:pt x="106060" y="177569"/>
                </a:lnTo>
                <a:lnTo>
                  <a:pt x="53594" y="172961"/>
                </a:lnTo>
                <a:lnTo>
                  <a:pt x="0" y="171399"/>
                </a:lnTo>
                <a:lnTo>
                  <a:pt x="0" y="0"/>
                </a:lnTo>
                <a:lnTo>
                  <a:pt x="53594" y="1561"/>
                </a:lnTo>
                <a:lnTo>
                  <a:pt x="106060" y="6170"/>
                </a:lnTo>
                <a:lnTo>
                  <a:pt x="157246" y="13710"/>
                </a:lnTo>
                <a:lnTo>
                  <a:pt x="206998" y="24066"/>
                </a:lnTo>
                <a:lnTo>
                  <a:pt x="255166" y="37123"/>
                </a:lnTo>
                <a:lnTo>
                  <a:pt x="301595" y="52764"/>
                </a:lnTo>
                <a:lnTo>
                  <a:pt x="346134" y="70876"/>
                </a:lnTo>
                <a:lnTo>
                  <a:pt x="388630" y="91342"/>
                </a:lnTo>
                <a:lnTo>
                  <a:pt x="428930" y="114046"/>
                </a:lnTo>
                <a:lnTo>
                  <a:pt x="466883" y="138874"/>
                </a:lnTo>
                <a:lnTo>
                  <a:pt x="502336" y="165711"/>
                </a:lnTo>
                <a:lnTo>
                  <a:pt x="535135" y="194439"/>
                </a:lnTo>
                <a:lnTo>
                  <a:pt x="565130" y="224945"/>
                </a:lnTo>
                <a:lnTo>
                  <a:pt x="592167" y="257113"/>
                </a:lnTo>
                <a:lnTo>
                  <a:pt x="616093" y="290828"/>
                </a:lnTo>
                <a:lnTo>
                  <a:pt x="636757" y="325973"/>
                </a:lnTo>
                <a:lnTo>
                  <a:pt x="654006" y="362434"/>
                </a:lnTo>
                <a:lnTo>
                  <a:pt x="667687" y="400095"/>
                </a:lnTo>
                <a:lnTo>
                  <a:pt x="677648" y="438841"/>
                </a:lnTo>
                <a:lnTo>
                  <a:pt x="683736" y="478556"/>
                </a:lnTo>
                <a:lnTo>
                  <a:pt x="685800" y="519125"/>
                </a:lnTo>
                <a:lnTo>
                  <a:pt x="685800" y="690524"/>
                </a:lnTo>
                <a:lnTo>
                  <a:pt x="683628" y="731962"/>
                </a:lnTo>
                <a:lnTo>
                  <a:pt x="677211" y="772634"/>
                </a:lnTo>
                <a:lnTo>
                  <a:pt x="666696" y="812397"/>
                </a:lnTo>
                <a:lnTo>
                  <a:pt x="652229" y="851107"/>
                </a:lnTo>
                <a:lnTo>
                  <a:pt x="633959" y="888620"/>
                </a:lnTo>
                <a:lnTo>
                  <a:pt x="612030" y="924793"/>
                </a:lnTo>
                <a:lnTo>
                  <a:pt x="586591" y="959482"/>
                </a:lnTo>
                <a:lnTo>
                  <a:pt x="557789" y="992544"/>
                </a:lnTo>
                <a:lnTo>
                  <a:pt x="525770" y="1023834"/>
                </a:lnTo>
                <a:lnTo>
                  <a:pt x="490681" y="1053210"/>
                </a:lnTo>
                <a:lnTo>
                  <a:pt x="452669" y="1080527"/>
                </a:lnTo>
                <a:lnTo>
                  <a:pt x="411882" y="1105642"/>
                </a:lnTo>
                <a:lnTo>
                  <a:pt x="368465" y="1128412"/>
                </a:lnTo>
                <a:lnTo>
                  <a:pt x="322567" y="1148693"/>
                </a:lnTo>
                <a:lnTo>
                  <a:pt x="274333" y="1166341"/>
                </a:lnTo>
                <a:lnTo>
                  <a:pt x="223912" y="1181213"/>
                </a:lnTo>
                <a:lnTo>
                  <a:pt x="171450" y="1193165"/>
                </a:lnTo>
                <a:lnTo>
                  <a:pt x="171450" y="1278915"/>
                </a:lnTo>
                <a:lnTo>
                  <a:pt x="0" y="1123937"/>
                </a:lnTo>
                <a:lnTo>
                  <a:pt x="171450" y="936002"/>
                </a:lnTo>
                <a:lnTo>
                  <a:pt x="171450" y="1021753"/>
                </a:lnTo>
                <a:lnTo>
                  <a:pt x="226647" y="1009077"/>
                </a:lnTo>
                <a:lnTo>
                  <a:pt x="279676" y="993129"/>
                </a:lnTo>
                <a:lnTo>
                  <a:pt x="330345" y="974069"/>
                </a:lnTo>
                <a:lnTo>
                  <a:pt x="378457" y="952058"/>
                </a:lnTo>
                <a:lnTo>
                  <a:pt x="423821" y="927255"/>
                </a:lnTo>
                <a:lnTo>
                  <a:pt x="466241" y="899820"/>
                </a:lnTo>
                <a:lnTo>
                  <a:pt x="505525" y="869915"/>
                </a:lnTo>
                <a:lnTo>
                  <a:pt x="541477" y="837697"/>
                </a:lnTo>
                <a:lnTo>
                  <a:pt x="573905" y="803329"/>
                </a:lnTo>
                <a:lnTo>
                  <a:pt x="602614" y="766970"/>
                </a:lnTo>
                <a:lnTo>
                  <a:pt x="627411" y="728779"/>
                </a:lnTo>
                <a:lnTo>
                  <a:pt x="648102" y="688918"/>
                </a:lnTo>
                <a:lnTo>
                  <a:pt x="664492" y="647547"/>
                </a:lnTo>
                <a:lnTo>
                  <a:pt x="676389" y="604824"/>
                </a:lnTo>
              </a:path>
            </a:pathLst>
          </a:custGeom>
          <a:ln w="25400">
            <a:solidFill>
              <a:srgbClr val="000000"/>
            </a:solidFill>
          </a:ln>
        </p:spPr>
        <p:txBody>
          <a:bodyPr wrap="square" lIns="0" tIns="0" rIns="0" bIns="0" rtlCol="0"/>
          <a:lstStyle/>
          <a:p>
            <a:endParaRPr/>
          </a:p>
        </p:txBody>
      </p:sp>
      <p:sp>
        <p:nvSpPr>
          <p:cNvPr id="35" name="object 35"/>
          <p:cNvSpPr/>
          <p:nvPr/>
        </p:nvSpPr>
        <p:spPr>
          <a:xfrm>
            <a:off x="3022600" y="4714875"/>
            <a:ext cx="533400" cy="457200"/>
          </a:xfrm>
          <a:prstGeom prst="rect">
            <a:avLst/>
          </a:prstGeom>
          <a:blipFill>
            <a:blip r:embed="rId2" cstate="print"/>
            <a:stretch>
              <a:fillRect/>
            </a:stretch>
          </a:blipFill>
        </p:spPr>
        <p:txBody>
          <a:bodyPr wrap="square" lIns="0" tIns="0" rIns="0" bIns="0" rtlCol="0"/>
          <a:lstStyle/>
          <a:p>
            <a:endParaRPr/>
          </a:p>
        </p:txBody>
      </p:sp>
      <p:sp>
        <p:nvSpPr>
          <p:cNvPr id="36" name="object 36"/>
          <p:cNvSpPr/>
          <p:nvPr/>
        </p:nvSpPr>
        <p:spPr>
          <a:xfrm>
            <a:off x="3022600" y="4714875"/>
            <a:ext cx="533400" cy="457200"/>
          </a:xfrm>
          <a:custGeom>
            <a:avLst/>
            <a:gdLst/>
            <a:ahLst/>
            <a:cxnLst/>
            <a:rect l="l" t="t" r="r" b="b"/>
            <a:pathLst>
              <a:path w="533400" h="457200">
                <a:moveTo>
                  <a:pt x="533400" y="114300"/>
                </a:moveTo>
                <a:lnTo>
                  <a:pt x="133350" y="114300"/>
                </a:lnTo>
                <a:lnTo>
                  <a:pt x="133350" y="0"/>
                </a:lnTo>
                <a:lnTo>
                  <a:pt x="0" y="228600"/>
                </a:lnTo>
                <a:lnTo>
                  <a:pt x="133350" y="457200"/>
                </a:lnTo>
                <a:lnTo>
                  <a:pt x="133350" y="342900"/>
                </a:lnTo>
                <a:lnTo>
                  <a:pt x="533400" y="342900"/>
                </a:lnTo>
                <a:lnTo>
                  <a:pt x="533400" y="114300"/>
                </a:lnTo>
                <a:close/>
              </a:path>
            </a:pathLst>
          </a:custGeom>
          <a:ln w="9525">
            <a:solidFill>
              <a:srgbClr val="000000"/>
            </a:solidFill>
          </a:ln>
        </p:spPr>
        <p:txBody>
          <a:bodyPr wrap="square" lIns="0" tIns="0" rIns="0" bIns="0" rtlCol="0"/>
          <a:lstStyle/>
          <a:p>
            <a:endParaRPr/>
          </a:p>
        </p:txBody>
      </p:sp>
      <p:sp>
        <p:nvSpPr>
          <p:cNvPr id="37" name="object 37"/>
          <p:cNvSpPr txBox="1"/>
          <p:nvPr/>
        </p:nvSpPr>
        <p:spPr>
          <a:xfrm>
            <a:off x="862711" y="6049772"/>
            <a:ext cx="1399540" cy="452755"/>
          </a:xfrm>
          <a:prstGeom prst="rect">
            <a:avLst/>
          </a:prstGeom>
        </p:spPr>
        <p:txBody>
          <a:bodyPr vert="horz" wrap="square" lIns="0" tIns="12700" rIns="0" bIns="0" rtlCol="0">
            <a:spAutoFit/>
          </a:bodyPr>
          <a:lstStyle/>
          <a:p>
            <a:pPr marL="12700">
              <a:lnSpc>
                <a:spcPct val="100000"/>
              </a:lnSpc>
              <a:spcBef>
                <a:spcPts val="100"/>
              </a:spcBef>
            </a:pPr>
            <a:r>
              <a:rPr sz="2800" dirty="0">
                <a:latin typeface="Comic Sans MS"/>
                <a:cs typeface="Comic Sans MS"/>
              </a:rPr>
              <a:t>Delivery</a:t>
            </a:r>
            <a:endParaRPr sz="2800">
              <a:latin typeface="Comic Sans MS"/>
              <a:cs typeface="Comic Sans MS"/>
            </a:endParaRPr>
          </a:p>
        </p:txBody>
      </p:sp>
      <p:sp>
        <p:nvSpPr>
          <p:cNvPr id="38" name="object 38"/>
          <p:cNvSpPr/>
          <p:nvPr/>
        </p:nvSpPr>
        <p:spPr>
          <a:xfrm>
            <a:off x="228600" y="4114800"/>
            <a:ext cx="2790825" cy="1837055"/>
          </a:xfrm>
          <a:custGeom>
            <a:avLst/>
            <a:gdLst/>
            <a:ahLst/>
            <a:cxnLst/>
            <a:rect l="l" t="t" r="r" b="b"/>
            <a:pathLst>
              <a:path w="2790825" h="1837054">
                <a:moveTo>
                  <a:pt x="0" y="0"/>
                </a:moveTo>
                <a:lnTo>
                  <a:pt x="2790825" y="0"/>
                </a:lnTo>
                <a:lnTo>
                  <a:pt x="2790825" y="1836737"/>
                </a:lnTo>
                <a:lnTo>
                  <a:pt x="0" y="1836737"/>
                </a:lnTo>
                <a:lnTo>
                  <a:pt x="0" y="0"/>
                </a:lnTo>
                <a:close/>
              </a:path>
            </a:pathLst>
          </a:custGeom>
          <a:ln w="25400">
            <a:solidFill>
              <a:srgbClr val="FFFFFF"/>
            </a:solidFill>
          </a:ln>
        </p:spPr>
        <p:txBody>
          <a:bodyPr wrap="square" lIns="0" tIns="0" rIns="0" bIns="0" rtlCol="0"/>
          <a:lstStyle/>
          <a:p>
            <a:endParaRPr/>
          </a:p>
        </p:txBody>
      </p:sp>
      <p:sp>
        <p:nvSpPr>
          <p:cNvPr id="2" name="Title 1"/>
          <p:cNvSpPr>
            <a:spLocks noGrp="1"/>
          </p:cNvSpPr>
          <p:nvPr>
            <p:ph type="title"/>
          </p:nvPr>
        </p:nvSpPr>
        <p:spPr>
          <a:prstGeom prst="roundRect">
            <a:avLst/>
          </a:prstGeom>
          <a:solidFill>
            <a:srgbClr val="FF0000"/>
          </a:solidFill>
        </p:spPr>
        <p:txBody>
          <a:bodyPr/>
          <a:lstStyle/>
          <a:p>
            <a:r>
              <a:rPr lang="en-US" spc="-5" dirty="0">
                <a:solidFill>
                  <a:schemeClr val="bg1"/>
                </a:solidFill>
              </a:rPr>
              <a:t>SBRT </a:t>
            </a:r>
            <a:r>
              <a:rPr lang="en-US" dirty="0">
                <a:solidFill>
                  <a:schemeClr val="bg1"/>
                </a:solidFill>
              </a:rPr>
              <a:t>WORKFLOW</a:t>
            </a:r>
            <a:endParaRPr lang="en-IN" dirty="0">
              <a:solidFill>
                <a:schemeClr val="bg1"/>
              </a:solidFill>
            </a:endParaRPr>
          </a:p>
        </p:txBody>
      </p:sp>
      <p:sp>
        <p:nvSpPr>
          <p:cNvPr id="39" name="Curved Down Arrow 38"/>
          <p:cNvSpPr/>
          <p:nvPr/>
        </p:nvSpPr>
        <p:spPr>
          <a:xfrm>
            <a:off x="3200400" y="808074"/>
            <a:ext cx="2775098" cy="715926"/>
          </a:xfrm>
          <a:prstGeom prst="curved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tx1"/>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a:solidFill>
            <a:srgbClr val="FF0000"/>
          </a:solidFill>
        </p:spPr>
        <p:txBody>
          <a:bodyPr anchor="ctr">
            <a:normAutofit/>
          </a:bodyPr>
          <a:lstStyle/>
          <a:p>
            <a:r>
              <a:rPr lang="en-US" sz="4000" b="1">
                <a:solidFill>
                  <a:schemeClr val="bg1"/>
                </a:solidFill>
              </a:rPr>
              <a:t>SBRT – Immobilization </a:t>
            </a:r>
            <a:endParaRPr lang="en-US" sz="4000" b="1" dirty="0">
              <a:solidFill>
                <a:schemeClr val="bg1"/>
              </a:solidFill>
            </a:endParaRPr>
          </a:p>
        </p:txBody>
      </p:sp>
      <p:sp>
        <p:nvSpPr>
          <p:cNvPr id="13" name="Date Placeholder 12"/>
          <p:cNvSpPr>
            <a:spLocks noGrp="1"/>
          </p:cNvSpPr>
          <p:nvPr>
            <p:ph type="dt" sz="half" idx="10"/>
          </p:nvPr>
        </p:nvSpPr>
        <p:spPr/>
        <p:txBody>
          <a:bodyPr>
            <a:normAutofit/>
          </a:bodyPr>
          <a:lstStyle/>
          <a:p>
            <a:pPr algn="r">
              <a:spcAft>
                <a:spcPts val="600"/>
              </a:spcAft>
            </a:pPr>
            <a:fld id="{89BBF045-3C5E-40F4-8B35-7069FE6176F2}" type="datetime1">
              <a:rPr lang="en-US" sz="1000">
                <a:solidFill>
                  <a:srgbClr val="FFFFFF"/>
                </a:solidFill>
              </a:rPr>
              <a:pPr algn="r">
                <a:spcAft>
                  <a:spcPts val="600"/>
                </a:spcAft>
              </a:pPr>
              <a:t>9/1/2025</a:t>
            </a:fld>
            <a:endParaRPr lang="en-US" sz="1000">
              <a:solidFill>
                <a:srgbClr val="FFFFFF"/>
              </a:solidFill>
            </a:endParaRPr>
          </a:p>
        </p:txBody>
      </p:sp>
      <p:sp>
        <p:nvSpPr>
          <p:cNvPr id="14" name="Slide Number Placeholder 13"/>
          <p:cNvSpPr>
            <a:spLocks noGrp="1"/>
          </p:cNvSpPr>
          <p:nvPr>
            <p:ph type="sldNum" sz="quarter" idx="12"/>
          </p:nvPr>
        </p:nvSpPr>
        <p:spPr/>
        <p:txBody>
          <a:bodyPr>
            <a:normAutofit/>
          </a:bodyPr>
          <a:lstStyle/>
          <a:p>
            <a:pPr>
              <a:spcAft>
                <a:spcPts val="600"/>
              </a:spcAft>
            </a:pPr>
            <a:fld id="{B6F15528-21DE-4FAA-801E-634DDDAF4B2B}" type="slidenum">
              <a:rPr lang="en-US" sz="1000">
                <a:solidFill>
                  <a:srgbClr val="FFFFFF"/>
                </a:solidFill>
              </a:rPr>
              <a:pPr>
                <a:spcAft>
                  <a:spcPts val="600"/>
                </a:spcAft>
              </a:pPr>
              <a:t>13</a:t>
            </a:fld>
            <a:endParaRPr lang="en-US" sz="1000">
              <a:solidFill>
                <a:srgbClr val="FFFFFF"/>
              </a:solidFill>
            </a:endParaRPr>
          </a:p>
        </p:txBody>
      </p:sp>
      <p:sp>
        <p:nvSpPr>
          <p:cNvPr id="1026" name="AutoShape 2" descr="Image result for ROSE BE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AutoShape 2" descr="C.8.8.25.6 Coordinate Systems">
            <a:extLst>
              <a:ext uri="{FF2B5EF4-FFF2-40B4-BE49-F238E27FC236}">
                <a16:creationId xmlns:a16="http://schemas.microsoft.com/office/drawing/2014/main" id="{71E30184-FB63-4F2B-AD61-A8EFE80CA37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31A9DF07-C632-EBFD-AF59-6641EB5D2E34}"/>
              </a:ext>
            </a:extLst>
          </p:cNvPr>
          <p:cNvPicPr>
            <a:picLocks noChangeAspect="1"/>
          </p:cNvPicPr>
          <p:nvPr/>
        </p:nvPicPr>
        <p:blipFill rotWithShape="1">
          <a:blip r:embed="rId2"/>
          <a:srcRect l="34827"/>
          <a:stretch/>
        </p:blipFill>
        <p:spPr>
          <a:xfrm>
            <a:off x="557519" y="2134800"/>
            <a:ext cx="4014482" cy="3123000"/>
          </a:xfrm>
          <a:prstGeom prst="rect">
            <a:avLst/>
          </a:prstGeom>
        </p:spPr>
      </p:pic>
      <p:pic>
        <p:nvPicPr>
          <p:cNvPr id="3074" name="Picture 2" descr="Patient Immobilization for SRS and SBRT | Radiology Key">
            <a:extLst>
              <a:ext uri="{FF2B5EF4-FFF2-40B4-BE49-F238E27FC236}">
                <a16:creationId xmlns:a16="http://schemas.microsoft.com/office/drawing/2014/main" id="{81385FFD-46B9-4711-ECEE-5B77B7CEF7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0021" y="2134800"/>
            <a:ext cx="4050969" cy="312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185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a:solidFill>
            <a:srgbClr val="FF0000"/>
          </a:solidFill>
        </p:spPr>
        <p:txBody>
          <a:bodyPr>
            <a:noAutofit/>
          </a:bodyPr>
          <a:lstStyle/>
          <a:p>
            <a:pPr algn="ctr"/>
            <a:r>
              <a:rPr lang="en-US" sz="3200" dirty="0">
                <a:solidFill>
                  <a:schemeClr val="bg1"/>
                </a:solidFill>
              </a:rPr>
              <a:t>ORGANS DO NOT FOLLOW STATUE GAME</a:t>
            </a:r>
          </a:p>
        </p:txBody>
      </p:sp>
      <p:sp>
        <p:nvSpPr>
          <p:cNvPr id="1028" name="AutoShape 4" descr="Image result for STATUE GAME"/>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STATUE GAME"/>
          <p:cNvPicPr>
            <a:picLocks noChangeAspect="1" noChangeArrowheads="1"/>
          </p:cNvPicPr>
          <p:nvPr/>
        </p:nvPicPr>
        <p:blipFill>
          <a:blip r:embed="rId2"/>
          <a:srcRect/>
          <a:stretch>
            <a:fillRect/>
          </a:stretch>
        </p:blipFill>
        <p:spPr bwMode="auto">
          <a:xfrm>
            <a:off x="457200" y="1600201"/>
            <a:ext cx="8229600" cy="4495799"/>
          </a:xfrm>
          <a:prstGeom prst="rect">
            <a:avLst/>
          </a:prstGeom>
          <a:noFill/>
        </p:spPr>
      </p:pic>
    </p:spTree>
    <p:extLst>
      <p:ext uri="{BB962C8B-B14F-4D97-AF65-F5344CB8AC3E}">
        <p14:creationId xmlns:p14="http://schemas.microsoft.com/office/powerpoint/2010/main" val="1408863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579" y="274638"/>
            <a:ext cx="8686800" cy="1173162"/>
          </a:xfrm>
          <a:prstGeom prst="roundRect">
            <a:avLst/>
          </a:prstGeom>
          <a:solidFill>
            <a:srgbClr val="FF0000"/>
          </a:solidFill>
        </p:spPr>
        <p:txBody>
          <a:bodyPr>
            <a:noAutofit/>
          </a:bodyPr>
          <a:lstStyle/>
          <a:p>
            <a:pPr algn="ctr"/>
            <a:r>
              <a:rPr lang="en-US" sz="4000" b="1" dirty="0">
                <a:solidFill>
                  <a:schemeClr val="bg1"/>
                </a:solidFill>
              </a:rPr>
              <a:t>Everybody is a king </a:t>
            </a:r>
            <a:br>
              <a:rPr lang="en-US" sz="4000" b="1" dirty="0">
                <a:solidFill>
                  <a:schemeClr val="bg1"/>
                </a:solidFill>
              </a:rPr>
            </a:br>
            <a:r>
              <a:rPr lang="en-US" sz="4000" b="1" dirty="0">
                <a:solidFill>
                  <a:schemeClr val="bg1"/>
                </a:solidFill>
              </a:rPr>
              <a:t>when everything is  inside the ring </a:t>
            </a:r>
            <a:r>
              <a:rPr lang="en-US" sz="3200" b="1" dirty="0">
                <a:solidFill>
                  <a:schemeClr val="bg1"/>
                </a:solidFill>
              </a:rPr>
              <a:t>[PTV]</a:t>
            </a:r>
          </a:p>
        </p:txBody>
      </p:sp>
      <p:pic>
        <p:nvPicPr>
          <p:cNvPr id="25602" name="Picture 2" descr="Image result for FACE TO FACE TIGER"/>
          <p:cNvPicPr>
            <a:picLocks noChangeAspect="1" noChangeArrowheads="1"/>
          </p:cNvPicPr>
          <p:nvPr/>
        </p:nvPicPr>
        <p:blipFill rotWithShape="1">
          <a:blip r:embed="rId2"/>
          <a:srcRect l="37963"/>
          <a:stretch/>
        </p:blipFill>
        <p:spPr bwMode="auto">
          <a:xfrm>
            <a:off x="457199" y="1600200"/>
            <a:ext cx="8506179" cy="5105400"/>
          </a:xfrm>
          <a:prstGeom prst="rect">
            <a:avLst/>
          </a:prstGeom>
          <a:noFill/>
        </p:spPr>
      </p:pic>
    </p:spTree>
    <p:extLst>
      <p:ext uri="{BB962C8B-B14F-4D97-AF65-F5344CB8AC3E}">
        <p14:creationId xmlns:p14="http://schemas.microsoft.com/office/powerpoint/2010/main" val="468468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5A31-9B49-0C96-8176-D5BBC7F57D50}"/>
              </a:ext>
            </a:extLst>
          </p:cNvPr>
          <p:cNvSpPr>
            <a:spLocks noGrp="1"/>
          </p:cNvSpPr>
          <p:nvPr>
            <p:ph type="title"/>
          </p:nvPr>
        </p:nvSpPr>
        <p:spPr>
          <a:xfrm>
            <a:off x="457200" y="2743200"/>
            <a:ext cx="8229600" cy="1143000"/>
          </a:xfrm>
          <a:prstGeom prst="roundRect">
            <a:avLst/>
          </a:prstGeom>
          <a:solidFill>
            <a:srgbClr val="FF0000"/>
          </a:solidFill>
        </p:spPr>
        <p:style>
          <a:lnRef idx="2">
            <a:schemeClr val="accent1"/>
          </a:lnRef>
          <a:fillRef idx="1">
            <a:schemeClr val="lt1"/>
          </a:fillRef>
          <a:effectRef idx="0">
            <a:schemeClr val="accent1"/>
          </a:effectRef>
          <a:fontRef idx="minor">
            <a:schemeClr val="dk1"/>
          </a:fontRef>
        </p:style>
        <p:txBody>
          <a:bodyPr/>
          <a:lstStyle/>
          <a:p>
            <a:r>
              <a:rPr lang="en-US" dirty="0">
                <a:solidFill>
                  <a:schemeClr val="bg1"/>
                </a:solidFill>
              </a:rPr>
              <a:t>Motion Management</a:t>
            </a:r>
          </a:p>
        </p:txBody>
      </p:sp>
      <p:sp>
        <p:nvSpPr>
          <p:cNvPr id="5" name="Slide Number Placeholder 4">
            <a:extLst>
              <a:ext uri="{FF2B5EF4-FFF2-40B4-BE49-F238E27FC236}">
                <a16:creationId xmlns:a16="http://schemas.microsoft.com/office/drawing/2014/main" id="{E0D3F9CE-73F4-BD07-0148-53F817AF2AE6}"/>
              </a:ext>
            </a:extLst>
          </p:cNvPr>
          <p:cNvSpPr>
            <a:spLocks noGrp="1"/>
          </p:cNvSpPr>
          <p:nvPr>
            <p:ph type="sldNum" sz="quarter" idx="12"/>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1821886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AC325-4EFC-F51E-E066-AEEB35358584}"/>
              </a:ext>
            </a:extLst>
          </p:cNvPr>
          <p:cNvSpPr>
            <a:spLocks noGrp="1"/>
          </p:cNvSpPr>
          <p:nvPr>
            <p:ph type="title"/>
          </p:nvPr>
        </p:nvSpPr>
        <p:spPr>
          <a:prstGeom prst="roundRect">
            <a:avLst/>
          </a:prstGeom>
          <a:solidFill>
            <a:srgbClr val="FF0000"/>
          </a:solidFill>
        </p:spPr>
        <p:txBody>
          <a:bodyPr>
            <a:normAutofit fontScale="90000"/>
          </a:bodyPr>
          <a:lstStyle/>
          <a:p>
            <a:r>
              <a:rPr lang="en-US" dirty="0">
                <a:solidFill>
                  <a:schemeClr val="bg1"/>
                </a:solidFill>
              </a:rPr>
              <a:t>Free breathing VS Motion managed</a:t>
            </a:r>
          </a:p>
        </p:txBody>
      </p:sp>
      <p:sp>
        <p:nvSpPr>
          <p:cNvPr id="5" name="Slide Number Placeholder 4">
            <a:extLst>
              <a:ext uri="{FF2B5EF4-FFF2-40B4-BE49-F238E27FC236}">
                <a16:creationId xmlns:a16="http://schemas.microsoft.com/office/drawing/2014/main" id="{BB6C9DE4-E3FD-D8DC-2C58-59F831D58B8D}"/>
              </a:ext>
            </a:extLst>
          </p:cNvPr>
          <p:cNvSpPr>
            <a:spLocks noGrp="1"/>
          </p:cNvSpPr>
          <p:nvPr>
            <p:ph type="sldNum" sz="quarter" idx="12"/>
          </p:nvPr>
        </p:nvSpPr>
        <p:spPr/>
        <p:txBody>
          <a:bodyPr/>
          <a:lstStyle/>
          <a:p>
            <a:fld id="{B6F15528-21DE-4FAA-801E-634DDDAF4B2B}" type="slidenum">
              <a:rPr lang="en-US" smtClean="0">
                <a:solidFill>
                  <a:prstClr val="black">
                    <a:tint val="75000"/>
                  </a:prstClr>
                </a:solidFill>
              </a:rPr>
              <a:pPr/>
              <a:t>17</a:t>
            </a:fld>
            <a:endParaRPr lang="en-US">
              <a:solidFill>
                <a:prstClr val="black">
                  <a:tint val="75000"/>
                </a:prstClr>
              </a:solidFill>
            </a:endParaRPr>
          </a:p>
        </p:txBody>
      </p:sp>
      <p:pic>
        <p:nvPicPr>
          <p:cNvPr id="7" name="Picture 6">
            <a:extLst>
              <a:ext uri="{FF2B5EF4-FFF2-40B4-BE49-F238E27FC236}">
                <a16:creationId xmlns:a16="http://schemas.microsoft.com/office/drawing/2014/main" id="{C87EA572-D275-0517-2EA4-B31D97DA5356}"/>
              </a:ext>
            </a:extLst>
          </p:cNvPr>
          <p:cNvPicPr>
            <a:picLocks noChangeAspect="1"/>
          </p:cNvPicPr>
          <p:nvPr/>
        </p:nvPicPr>
        <p:blipFill rotWithShape="1">
          <a:blip r:embed="rId2"/>
          <a:srcRect l="17500" t="18889" r="20000" b="42593"/>
          <a:stretch/>
        </p:blipFill>
        <p:spPr>
          <a:xfrm>
            <a:off x="485274" y="2286000"/>
            <a:ext cx="8201526"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3573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862E-E9BE-ADF3-D51A-7127A6F2D1A7}"/>
              </a:ext>
            </a:extLst>
          </p:cNvPr>
          <p:cNvSpPr>
            <a:spLocks noGrp="1"/>
          </p:cNvSpPr>
          <p:nvPr>
            <p:ph type="title"/>
          </p:nvPr>
        </p:nvSpPr>
        <p:spPr>
          <a:prstGeom prst="roundRect">
            <a:avLst/>
          </a:prstGeom>
          <a:solidFill>
            <a:srgbClr val="FF0000"/>
          </a:solidFill>
        </p:spPr>
        <p:txBody>
          <a:bodyPr/>
          <a:lstStyle/>
          <a:p>
            <a:r>
              <a:rPr lang="en-US" dirty="0">
                <a:solidFill>
                  <a:schemeClr val="bg1"/>
                </a:solidFill>
              </a:rPr>
              <a:t>Is motion being straight forward?</a:t>
            </a:r>
          </a:p>
        </p:txBody>
      </p:sp>
      <p:sp>
        <p:nvSpPr>
          <p:cNvPr id="3" name="Content Placeholder 2">
            <a:extLst>
              <a:ext uri="{FF2B5EF4-FFF2-40B4-BE49-F238E27FC236}">
                <a16:creationId xmlns:a16="http://schemas.microsoft.com/office/drawing/2014/main" id="{2EF8E848-9D56-BE08-48F3-289B404145B7}"/>
              </a:ext>
            </a:extLst>
          </p:cNvPr>
          <p:cNvSpPr>
            <a:spLocks noGrp="1"/>
          </p:cNvSpPr>
          <p:nvPr>
            <p:ph idx="1"/>
          </p:nvPr>
        </p:nvSpPr>
        <p:spPr>
          <a:xfrm>
            <a:off x="469232" y="1808804"/>
            <a:ext cx="8229600" cy="1295400"/>
          </a:xfrm>
        </p:spPr>
        <p:style>
          <a:lnRef idx="2">
            <a:schemeClr val="accent2"/>
          </a:lnRef>
          <a:fillRef idx="1">
            <a:schemeClr val="lt1"/>
          </a:fillRef>
          <a:effectRef idx="0">
            <a:schemeClr val="accent2"/>
          </a:effectRef>
          <a:fontRef idx="minor">
            <a:schemeClr val="dk1"/>
          </a:fontRef>
        </p:style>
        <p:txBody>
          <a:bodyPr>
            <a:normAutofit/>
          </a:bodyPr>
          <a:lstStyle/>
          <a:p>
            <a:r>
              <a:rPr lang="en-US" dirty="0"/>
              <a:t>No </a:t>
            </a:r>
          </a:p>
          <a:p>
            <a:r>
              <a:rPr lang="en-US" dirty="0"/>
              <a:t>Hysterical motion</a:t>
            </a:r>
          </a:p>
          <a:p>
            <a:endParaRPr lang="en-US" dirty="0"/>
          </a:p>
        </p:txBody>
      </p:sp>
      <p:sp>
        <p:nvSpPr>
          <p:cNvPr id="5" name="Slide Number Placeholder 4">
            <a:extLst>
              <a:ext uri="{FF2B5EF4-FFF2-40B4-BE49-F238E27FC236}">
                <a16:creationId xmlns:a16="http://schemas.microsoft.com/office/drawing/2014/main" id="{4D536F31-0C8D-BB1E-F901-7E48FAA23F15}"/>
              </a:ext>
            </a:extLst>
          </p:cNvPr>
          <p:cNvSpPr>
            <a:spLocks noGrp="1"/>
          </p:cNvSpPr>
          <p:nvPr>
            <p:ph type="sldNum" sz="quarter" idx="12"/>
          </p:nvPr>
        </p:nvSpPr>
        <p:spPr/>
        <p:txBody>
          <a:bodyPr/>
          <a:lstStyle/>
          <a:p>
            <a:fld id="{B6F15528-21DE-4FAA-801E-634DDDAF4B2B}" type="slidenum">
              <a:rPr lang="en-US" smtClean="0"/>
              <a:pPr/>
              <a:t>18</a:t>
            </a:fld>
            <a:endParaRPr lang="en-US"/>
          </a:p>
        </p:txBody>
      </p:sp>
      <p:pic>
        <p:nvPicPr>
          <p:cNvPr id="7" name="Picture 2" descr="Image result for lung motion animation">
            <a:extLst>
              <a:ext uri="{FF2B5EF4-FFF2-40B4-BE49-F238E27FC236}">
                <a16:creationId xmlns:a16="http://schemas.microsoft.com/office/drawing/2014/main" id="{109DDA05-A1F6-4107-0548-D32CCC25037C}"/>
              </a:ext>
            </a:extLst>
          </p:cNvPr>
          <p:cNvPicPr>
            <a:picLocks noChangeAspect="1" noChangeArrowheads="1" noCrop="1"/>
          </p:cNvPicPr>
          <p:nvPr/>
        </p:nvPicPr>
        <p:blipFill>
          <a:blip r:embed="rId2"/>
          <a:srcRect/>
          <a:stretch>
            <a:fillRect/>
          </a:stretch>
        </p:blipFill>
        <p:spPr bwMode="auto">
          <a:xfrm>
            <a:off x="5410200" y="3657600"/>
            <a:ext cx="2667000" cy="2438400"/>
          </a:xfrm>
          <a:prstGeom prst="rect">
            <a:avLst/>
          </a:prstGeom>
          <a:noFill/>
        </p:spPr>
      </p:pic>
      <p:pic>
        <p:nvPicPr>
          <p:cNvPr id="9" name="Picture 2" descr="Image result for liver respration movement animation">
            <a:extLst>
              <a:ext uri="{FF2B5EF4-FFF2-40B4-BE49-F238E27FC236}">
                <a16:creationId xmlns:a16="http://schemas.microsoft.com/office/drawing/2014/main" id="{E5BFBF0A-4957-98FB-9821-B146841D7D01}"/>
              </a:ext>
            </a:extLst>
          </p:cNvPr>
          <p:cNvPicPr>
            <a:picLocks noChangeAspect="1" noChangeArrowheads="1" noCrop="1"/>
          </p:cNvPicPr>
          <p:nvPr/>
        </p:nvPicPr>
        <p:blipFill>
          <a:blip r:embed="rId3"/>
          <a:srcRect/>
          <a:stretch>
            <a:fillRect/>
          </a:stretch>
        </p:blipFill>
        <p:spPr bwMode="auto">
          <a:xfrm>
            <a:off x="228600" y="3221420"/>
            <a:ext cx="3417824" cy="3089904"/>
          </a:xfrm>
          <a:prstGeom prst="rect">
            <a:avLst/>
          </a:prstGeom>
          <a:noFill/>
        </p:spPr>
      </p:pic>
    </p:spTree>
    <p:extLst>
      <p:ext uri="{BB962C8B-B14F-4D97-AF65-F5344CB8AC3E}">
        <p14:creationId xmlns:p14="http://schemas.microsoft.com/office/powerpoint/2010/main" val="1140522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9E2E4-73EF-910E-09CF-0F445CAFE3BF}"/>
              </a:ext>
            </a:extLst>
          </p:cNvPr>
          <p:cNvSpPr>
            <a:spLocks noGrp="1"/>
          </p:cNvSpPr>
          <p:nvPr>
            <p:ph type="title"/>
          </p:nvPr>
        </p:nvSpPr>
        <p:spPr>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a:normAutofit/>
          </a:bodyPr>
          <a:lstStyle/>
          <a:p>
            <a:r>
              <a:rPr lang="en-US" dirty="0">
                <a:solidFill>
                  <a:schemeClr val="bg1"/>
                </a:solidFill>
              </a:rPr>
              <a:t>GROSSLY</a:t>
            </a:r>
          </a:p>
        </p:txBody>
      </p:sp>
      <p:sp>
        <p:nvSpPr>
          <p:cNvPr id="3" name="Content Placeholder 2">
            <a:extLst>
              <a:ext uri="{FF2B5EF4-FFF2-40B4-BE49-F238E27FC236}">
                <a16:creationId xmlns:a16="http://schemas.microsoft.com/office/drawing/2014/main" id="{C48C8FDC-FDEA-DCEE-6B73-DC76465434A0}"/>
              </a:ext>
            </a:extLst>
          </p:cNvPr>
          <p:cNvSpPr>
            <a:spLocks noGrp="1"/>
          </p:cNvSpPr>
          <p:nvPr>
            <p:ph idx="1"/>
          </p:nvPr>
        </p:nvSpPr>
        <p:spPr>
          <a:xfrm>
            <a:off x="2247900" y="2286000"/>
            <a:ext cx="4648200" cy="2895600"/>
          </a:xfrm>
        </p:spPr>
        <p:style>
          <a:lnRef idx="2">
            <a:schemeClr val="dk1"/>
          </a:lnRef>
          <a:fillRef idx="1">
            <a:schemeClr val="lt1"/>
          </a:fillRef>
          <a:effectRef idx="0">
            <a:schemeClr val="dk1"/>
          </a:effectRef>
          <a:fontRef idx="minor">
            <a:schemeClr val="dk1"/>
          </a:fontRef>
        </p:style>
        <p:txBody>
          <a:bodyPr>
            <a:normAutofit lnSpcReduction="10000"/>
          </a:bodyPr>
          <a:lstStyle/>
          <a:p>
            <a:r>
              <a:rPr lang="en-US" dirty="0"/>
              <a:t>ITV generation</a:t>
            </a:r>
          </a:p>
          <a:p>
            <a:r>
              <a:rPr lang="en-US" dirty="0"/>
              <a:t>Abdominal compression</a:t>
            </a:r>
          </a:p>
          <a:p>
            <a:r>
              <a:rPr lang="en-US" dirty="0"/>
              <a:t>Breath holding</a:t>
            </a:r>
          </a:p>
          <a:p>
            <a:r>
              <a:rPr lang="en-US" dirty="0"/>
              <a:t>Gating </a:t>
            </a:r>
          </a:p>
          <a:p>
            <a:r>
              <a:rPr lang="en-US" dirty="0"/>
              <a:t>Tracking </a:t>
            </a:r>
          </a:p>
        </p:txBody>
      </p:sp>
      <p:sp>
        <p:nvSpPr>
          <p:cNvPr id="5" name="Slide Number Placeholder 4">
            <a:extLst>
              <a:ext uri="{FF2B5EF4-FFF2-40B4-BE49-F238E27FC236}">
                <a16:creationId xmlns:a16="http://schemas.microsoft.com/office/drawing/2014/main" id="{83234E0E-422F-4D09-A0CB-DF5348DE0AB7}"/>
              </a:ext>
            </a:extLst>
          </p:cNvPr>
          <p:cNvSpPr>
            <a:spLocks noGrp="1"/>
          </p:cNvSpPr>
          <p:nvPr>
            <p:ph type="sldNum" sz="quarter" idx="12"/>
          </p:nvPr>
        </p:nvSpPr>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2455141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862E-E9BE-ADF3-D51A-7127A6F2D1A7}"/>
              </a:ext>
            </a:extLst>
          </p:cNvPr>
          <p:cNvSpPr>
            <a:spLocks noGrp="1"/>
          </p:cNvSpPr>
          <p:nvPr>
            <p:ph type="title"/>
          </p:nvPr>
        </p:nvSpPr>
        <p:spPr>
          <a:prstGeom prst="roundRect">
            <a:avLst/>
          </a:prstGeom>
          <a:solidFill>
            <a:srgbClr val="FF0000"/>
          </a:solidFill>
        </p:spPr>
        <p:style>
          <a:lnRef idx="2">
            <a:schemeClr val="accent2"/>
          </a:lnRef>
          <a:fillRef idx="1">
            <a:schemeClr val="lt1"/>
          </a:fillRef>
          <a:effectRef idx="0">
            <a:schemeClr val="accent2"/>
          </a:effectRef>
          <a:fontRef idx="minor">
            <a:schemeClr val="dk1"/>
          </a:fontRef>
        </p:style>
        <p:txBody>
          <a:bodyPr/>
          <a:lstStyle/>
          <a:p>
            <a:r>
              <a:rPr lang="en-US" dirty="0">
                <a:solidFill>
                  <a:schemeClr val="bg1"/>
                </a:solidFill>
              </a:rPr>
              <a:t>What is SBRT- THE TRIO?</a:t>
            </a:r>
          </a:p>
        </p:txBody>
      </p:sp>
      <p:sp>
        <p:nvSpPr>
          <p:cNvPr id="3" name="Content Placeholder 2">
            <a:extLst>
              <a:ext uri="{FF2B5EF4-FFF2-40B4-BE49-F238E27FC236}">
                <a16:creationId xmlns:a16="http://schemas.microsoft.com/office/drawing/2014/main" id="{2EF8E848-9D56-BE08-48F3-289B404145B7}"/>
              </a:ext>
            </a:extLst>
          </p:cNvPr>
          <p:cNvSpPr>
            <a:spLocks noGrp="1"/>
          </p:cNvSpPr>
          <p:nvPr>
            <p:ph idx="1"/>
          </p:nvPr>
        </p:nvSpPr>
        <p:spPr>
          <a:xfrm>
            <a:off x="434622" y="2438400"/>
            <a:ext cx="8229600" cy="1981200"/>
          </a:xfrm>
        </p:spPr>
        <p:style>
          <a:lnRef idx="2">
            <a:schemeClr val="dk1"/>
          </a:lnRef>
          <a:fillRef idx="1">
            <a:schemeClr val="lt1"/>
          </a:fillRef>
          <a:effectRef idx="0">
            <a:schemeClr val="dk1"/>
          </a:effectRef>
          <a:fontRef idx="minor">
            <a:schemeClr val="dk1"/>
          </a:fontRef>
        </p:style>
        <p:txBody>
          <a:bodyPr/>
          <a:lstStyle/>
          <a:p>
            <a:r>
              <a:rPr lang="en-US" dirty="0"/>
              <a:t>Ultrahigh dose radiotherapy</a:t>
            </a:r>
          </a:p>
          <a:p>
            <a:r>
              <a:rPr lang="en-US" dirty="0"/>
              <a:t>Strict immobilization</a:t>
            </a:r>
          </a:p>
          <a:p>
            <a:r>
              <a:rPr lang="en-US" dirty="0"/>
              <a:t>Motion management</a:t>
            </a:r>
          </a:p>
        </p:txBody>
      </p:sp>
      <p:sp>
        <p:nvSpPr>
          <p:cNvPr id="4" name="Date Placeholder 3">
            <a:extLst>
              <a:ext uri="{FF2B5EF4-FFF2-40B4-BE49-F238E27FC236}">
                <a16:creationId xmlns:a16="http://schemas.microsoft.com/office/drawing/2014/main" id="{847C9037-8F12-9232-9790-AAEA20D0FD0A}"/>
              </a:ext>
            </a:extLst>
          </p:cNvPr>
          <p:cNvSpPr>
            <a:spLocks noGrp="1"/>
          </p:cNvSpPr>
          <p:nvPr>
            <p:ph type="dt" sz="half" idx="10"/>
          </p:nvPr>
        </p:nvSpPr>
        <p:spPr/>
        <p:txBody>
          <a:bodyPr/>
          <a:lstStyle/>
          <a:p>
            <a:r>
              <a:rPr lang="en-US" dirty="0"/>
              <a:t>21 August 2025</a:t>
            </a:r>
          </a:p>
        </p:txBody>
      </p:sp>
      <p:sp>
        <p:nvSpPr>
          <p:cNvPr id="5" name="Slide Number Placeholder 4">
            <a:extLst>
              <a:ext uri="{FF2B5EF4-FFF2-40B4-BE49-F238E27FC236}">
                <a16:creationId xmlns:a16="http://schemas.microsoft.com/office/drawing/2014/main" id="{4D536F31-0C8D-BB1E-F901-7E48FAA23F15}"/>
              </a:ext>
            </a:extLst>
          </p:cNvPr>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1268064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descr="No automatic alt text available."/>
          <p:cNvPicPr>
            <a:picLocks noChangeAspect="1" noChangeArrowheads="1"/>
          </p:cNvPicPr>
          <p:nvPr/>
        </p:nvPicPr>
        <p:blipFill>
          <a:blip r:embed="rId2"/>
          <a:srcRect/>
          <a:stretch>
            <a:fillRect/>
          </a:stretch>
        </p:blipFill>
        <p:spPr bwMode="auto">
          <a:xfrm>
            <a:off x="0" y="1"/>
            <a:ext cx="9144000" cy="6858000"/>
          </a:xfrm>
          <a:prstGeom prst="rect">
            <a:avLst/>
          </a:prstGeom>
          <a:noFill/>
        </p:spPr>
      </p:pic>
    </p:spTree>
    <p:extLst>
      <p:ext uri="{BB962C8B-B14F-4D97-AF65-F5344CB8AC3E}">
        <p14:creationId xmlns:p14="http://schemas.microsoft.com/office/powerpoint/2010/main" val="3931472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38D4D-A896-772D-ED99-9BDB38B7F5DF}"/>
              </a:ext>
            </a:extLst>
          </p:cNvPr>
          <p:cNvSpPr>
            <a:spLocks noGrp="1"/>
          </p:cNvSpPr>
          <p:nvPr>
            <p:ph type="title"/>
          </p:nvPr>
        </p:nvSpPr>
        <p:spPr>
          <a:prstGeom prst="roundRect">
            <a:avLst/>
          </a:prstGeom>
          <a:solidFill>
            <a:srgbClr val="FF0000"/>
          </a:solidFill>
        </p:spPr>
        <p:txBody>
          <a:bodyPr>
            <a:normAutofit/>
          </a:bodyPr>
          <a:lstStyle/>
          <a:p>
            <a:r>
              <a:rPr lang="en-US" sz="4800" dirty="0">
                <a:solidFill>
                  <a:schemeClr val="bg1"/>
                </a:solidFill>
              </a:rPr>
              <a:t>What are the available menu</a:t>
            </a:r>
            <a:r>
              <a:rPr lang="en-US" dirty="0">
                <a:solidFill>
                  <a:schemeClr val="bg1"/>
                </a:solidFill>
              </a:rPr>
              <a:t>?</a:t>
            </a:r>
          </a:p>
        </p:txBody>
      </p:sp>
      <p:sp>
        <p:nvSpPr>
          <p:cNvPr id="3" name="Content Placeholder 2">
            <a:extLst>
              <a:ext uri="{FF2B5EF4-FFF2-40B4-BE49-F238E27FC236}">
                <a16:creationId xmlns:a16="http://schemas.microsoft.com/office/drawing/2014/main" id="{51218E53-8D91-D35E-10D4-05C543A656C6}"/>
              </a:ext>
            </a:extLst>
          </p:cNvPr>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r>
              <a:rPr lang="en-US" dirty="0"/>
              <a:t>ELEKTA – ABC - BREATHHOLD</a:t>
            </a:r>
          </a:p>
          <a:p>
            <a:r>
              <a:rPr lang="en-US" dirty="0"/>
              <a:t>VARIAN - RPM</a:t>
            </a:r>
          </a:p>
          <a:p>
            <a:r>
              <a:rPr lang="en-US" dirty="0"/>
              <a:t>CYBERKNIFE – SYNCHRONY</a:t>
            </a:r>
          </a:p>
          <a:p>
            <a:r>
              <a:rPr lang="en-US" dirty="0"/>
              <a:t>CYBERKNIFE- FUDICAIL</a:t>
            </a:r>
          </a:p>
          <a:p>
            <a:r>
              <a:rPr lang="en-US" dirty="0"/>
              <a:t>OTHER</a:t>
            </a:r>
          </a:p>
          <a:p>
            <a:pPr lvl="1"/>
            <a:r>
              <a:rPr lang="en-US" dirty="0"/>
              <a:t>COMPRESSION- ABDOMINAL COMPRESSION</a:t>
            </a:r>
          </a:p>
          <a:p>
            <a:pPr lvl="1"/>
            <a:r>
              <a:rPr lang="en-US" dirty="0"/>
              <a:t>ITV GENERATION</a:t>
            </a:r>
          </a:p>
          <a:p>
            <a:pPr lvl="1"/>
            <a:r>
              <a:rPr lang="en-US" dirty="0"/>
              <a:t>VOLUNTARY BREATH HOLD</a:t>
            </a:r>
          </a:p>
          <a:p>
            <a:endParaRPr lang="en-US" dirty="0"/>
          </a:p>
        </p:txBody>
      </p:sp>
      <p:sp>
        <p:nvSpPr>
          <p:cNvPr id="5" name="Slide Number Placeholder 4">
            <a:extLst>
              <a:ext uri="{FF2B5EF4-FFF2-40B4-BE49-F238E27FC236}">
                <a16:creationId xmlns:a16="http://schemas.microsoft.com/office/drawing/2014/main" id="{E03E991C-B055-CA52-EDC4-9C8AF7999EC6}"/>
              </a:ext>
            </a:extLst>
          </p:cNvPr>
          <p:cNvSpPr>
            <a:spLocks noGrp="1"/>
          </p:cNvSpPr>
          <p:nvPr>
            <p:ph type="sldNum" sz="quarter" idx="12"/>
          </p:nvPr>
        </p:nvSpPr>
        <p:spPr/>
        <p:txBody>
          <a:bodyPr/>
          <a:lstStyle/>
          <a:p>
            <a:fld id="{B6F15528-21DE-4FAA-801E-634DDDAF4B2B}"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145661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22</a:t>
            </a:fld>
            <a:endParaRPr lang="en-US"/>
          </a:p>
        </p:txBody>
      </p:sp>
      <p:sp>
        <p:nvSpPr>
          <p:cNvPr id="6" name="Title 1"/>
          <p:cNvSpPr>
            <a:spLocks noGrp="1"/>
          </p:cNvSpPr>
          <p:nvPr>
            <p:ph type="title"/>
          </p:nvPr>
        </p:nvSpPr>
        <p:spPr>
          <a:xfrm>
            <a:off x="457200" y="2362200"/>
            <a:ext cx="8229600" cy="1143000"/>
          </a:xfrm>
          <a:prstGeom prst="roundRect">
            <a:avLst/>
          </a:prstGeom>
          <a:solidFill>
            <a:srgbClr val="FF0000"/>
          </a:solidFill>
        </p:spPr>
        <p:txBody>
          <a:bodyPr>
            <a:normAutofit fontScale="90000"/>
          </a:bodyPr>
          <a:lstStyle/>
          <a:p>
            <a:r>
              <a:rPr lang="en-US" sz="6600" dirty="0">
                <a:solidFill>
                  <a:schemeClr val="bg1"/>
                </a:solidFill>
              </a:rPr>
              <a:t>ITV GENERATION</a:t>
            </a:r>
          </a:p>
        </p:txBody>
      </p:sp>
    </p:spTree>
    <p:extLst>
      <p:ext uri="{BB962C8B-B14F-4D97-AF65-F5344CB8AC3E}">
        <p14:creationId xmlns:p14="http://schemas.microsoft.com/office/powerpoint/2010/main" val="1617679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a:solidFill>
            <a:srgbClr val="FF0000"/>
          </a:solidFill>
        </p:spPr>
        <p:txBody>
          <a:bodyPr>
            <a:normAutofit fontScale="90000"/>
          </a:bodyPr>
          <a:lstStyle/>
          <a:p>
            <a:r>
              <a:rPr lang="en-US" sz="6600" dirty="0">
                <a:solidFill>
                  <a:schemeClr val="bg1"/>
                </a:solidFill>
              </a:rPr>
              <a:t>ITV GENERATION</a:t>
            </a:r>
          </a:p>
        </p:txBody>
      </p:sp>
      <p:sp>
        <p:nvSpPr>
          <p:cNvPr id="4" name="Content Placeholder 3"/>
          <p:cNvSpPr>
            <a:spLocks noGrp="1"/>
          </p:cNvSpPr>
          <p:nvPr>
            <p:ph idx="4294967295"/>
          </p:nvPr>
        </p:nvSpPr>
        <p:spPr>
          <a:xfrm>
            <a:off x="457200" y="2438400"/>
            <a:ext cx="8229600" cy="2620963"/>
          </a:xfrm>
        </p:spPr>
        <p:style>
          <a:lnRef idx="2">
            <a:schemeClr val="dk1"/>
          </a:lnRef>
          <a:fillRef idx="1">
            <a:schemeClr val="lt1"/>
          </a:fillRef>
          <a:effectRef idx="0">
            <a:schemeClr val="dk1"/>
          </a:effectRef>
          <a:fontRef idx="minor">
            <a:schemeClr val="dk1"/>
          </a:fontRef>
        </p:style>
        <p:txBody>
          <a:bodyPr>
            <a:normAutofit fontScale="70000" lnSpcReduction="20000"/>
          </a:bodyPr>
          <a:lstStyle/>
          <a:p>
            <a:r>
              <a:rPr lang="en-US" sz="6000" dirty="0"/>
              <a:t>Fluoroscopy mode</a:t>
            </a:r>
          </a:p>
          <a:p>
            <a:r>
              <a:rPr lang="en-US" sz="6000" dirty="0"/>
              <a:t>4D CT</a:t>
            </a:r>
          </a:p>
          <a:p>
            <a:r>
              <a:rPr lang="en-US" sz="6000" dirty="0"/>
              <a:t>SLOW CT</a:t>
            </a:r>
          </a:p>
          <a:p>
            <a:r>
              <a:rPr lang="en-US" sz="6000" dirty="0"/>
              <a:t>MULTIPHASE CT</a:t>
            </a:r>
          </a:p>
        </p:txBody>
      </p:sp>
    </p:spTree>
    <p:extLst>
      <p:ext uri="{BB962C8B-B14F-4D97-AF65-F5344CB8AC3E}">
        <p14:creationId xmlns:p14="http://schemas.microsoft.com/office/powerpoint/2010/main" val="3743981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a:solidFill>
            <a:srgbClr val="FF0000"/>
          </a:solidFill>
        </p:spPr>
        <p:txBody>
          <a:bodyPr/>
          <a:lstStyle/>
          <a:p>
            <a:r>
              <a:rPr lang="en-US" dirty="0">
                <a:solidFill>
                  <a:schemeClr val="bg1"/>
                </a:solidFill>
              </a:rPr>
              <a:t>4D CT</a:t>
            </a:r>
          </a:p>
        </p:txBody>
      </p:sp>
      <p:sp>
        <p:nvSpPr>
          <p:cNvPr id="5" name="Rectangle 4"/>
          <p:cNvSpPr/>
          <p:nvPr/>
        </p:nvSpPr>
        <p:spPr>
          <a:xfrm>
            <a:off x="457200" y="1981200"/>
            <a:ext cx="8229600" cy="415498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900" indent="-342900" algn="just">
              <a:buFont typeface="+mj-lt"/>
              <a:buAutoNum type="arabicPeriod"/>
            </a:pPr>
            <a:r>
              <a:rPr lang="en-US" sz="2400" dirty="0">
                <a:solidFill>
                  <a:srgbClr val="202124"/>
                </a:solidFill>
                <a:latin typeface="Google Sans"/>
              </a:rPr>
              <a:t>4D CT </a:t>
            </a:r>
            <a:r>
              <a:rPr lang="en-US" sz="2400" dirty="0">
                <a:solidFill>
                  <a:srgbClr val="040C28"/>
                </a:solidFill>
                <a:latin typeface="Google Sans"/>
              </a:rPr>
              <a:t>uses a new technology that captures the </a:t>
            </a:r>
            <a:r>
              <a:rPr lang="en-US" sz="2400" dirty="0">
                <a:solidFill>
                  <a:srgbClr val="FF0000"/>
                </a:solidFill>
                <a:latin typeface="Google Sans"/>
              </a:rPr>
              <a:t>location and movement of your tumor and the movement of your body's organs</a:t>
            </a:r>
            <a:r>
              <a:rPr lang="en-US" sz="2400" dirty="0">
                <a:solidFill>
                  <a:srgbClr val="040C28"/>
                </a:solidFill>
                <a:latin typeface="Google Sans"/>
              </a:rPr>
              <a:t> over time</a:t>
            </a:r>
            <a:r>
              <a:rPr lang="en-US" sz="2400" dirty="0">
                <a:solidFill>
                  <a:srgbClr val="202124"/>
                </a:solidFill>
                <a:latin typeface="Google Sans"/>
              </a:rPr>
              <a:t>. </a:t>
            </a:r>
          </a:p>
          <a:p>
            <a:pPr marL="342900" indent="-342900" algn="just">
              <a:buFont typeface="+mj-lt"/>
              <a:buAutoNum type="arabicPeriod"/>
            </a:pPr>
            <a:r>
              <a:rPr lang="en-US" sz="2400" dirty="0">
                <a:solidFill>
                  <a:srgbClr val="202124"/>
                </a:solidFill>
                <a:latin typeface="Google Sans"/>
              </a:rPr>
              <a:t>This is valuable for accurately treating tumors located on or near organs that move, such as those in the chest and abdomen.</a:t>
            </a:r>
          </a:p>
          <a:p>
            <a:pPr marL="342900" indent="-342900" algn="just">
              <a:buFont typeface="+mj-lt"/>
              <a:buAutoNum type="arabicPeriod"/>
            </a:pPr>
            <a:r>
              <a:rPr lang="en-US" sz="2400" dirty="0"/>
              <a:t>4D CT describes various techniques for obtaining CT data </a:t>
            </a:r>
            <a:r>
              <a:rPr lang="en-US" sz="2400" dirty="0">
                <a:solidFill>
                  <a:srgbClr val="FF0000"/>
                </a:solidFill>
              </a:rPr>
              <a:t>correlated with patient respiratory phase information </a:t>
            </a:r>
            <a:r>
              <a:rPr lang="en-US" sz="2400" dirty="0"/>
              <a:t>so that the changes associated with respiration (or other motion) are displayed.</a:t>
            </a:r>
          </a:p>
          <a:p>
            <a:pPr marL="342900" indent="-342900" algn="just">
              <a:buFont typeface="+mj-lt"/>
              <a:buAutoNum type="arabicPeriod"/>
            </a:pPr>
            <a:r>
              <a:rPr lang="en-US" sz="2400" dirty="0"/>
              <a:t>Phasing the respiratory cycle</a:t>
            </a:r>
          </a:p>
        </p:txBody>
      </p:sp>
    </p:spTree>
    <p:extLst>
      <p:ext uri="{BB962C8B-B14F-4D97-AF65-F5344CB8AC3E}">
        <p14:creationId xmlns:p14="http://schemas.microsoft.com/office/powerpoint/2010/main" val="129213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descr="No automatic alt text available."/>
          <p:cNvPicPr>
            <a:picLocks noChangeAspect="1" noChangeArrowheads="1"/>
          </p:cNvPicPr>
          <p:nvPr/>
        </p:nvPicPr>
        <p:blipFill>
          <a:blip r:embed="rId2"/>
          <a:srcRect/>
          <a:stretch>
            <a:fillRect/>
          </a:stretch>
        </p:blipFill>
        <p:spPr bwMode="auto">
          <a:xfrm>
            <a:off x="0" y="0"/>
            <a:ext cx="9143999" cy="6857999"/>
          </a:xfrm>
          <a:prstGeom prst="rect">
            <a:avLst/>
          </a:prstGeom>
          <a:noFill/>
        </p:spPr>
      </p:pic>
    </p:spTree>
    <p:extLst>
      <p:ext uri="{BB962C8B-B14F-4D97-AF65-F5344CB8AC3E}">
        <p14:creationId xmlns:p14="http://schemas.microsoft.com/office/powerpoint/2010/main" val="3054621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a:solidFill>
            <a:srgbClr val="FF0000"/>
          </a:solidFill>
        </p:spPr>
        <p:txBody>
          <a:bodyPr>
            <a:noAutofit/>
          </a:bodyPr>
          <a:lstStyle/>
          <a:p>
            <a:pPr algn="ctr"/>
            <a:r>
              <a:rPr lang="en-US" sz="2800" b="1" dirty="0">
                <a:solidFill>
                  <a:schemeClr val="bg1"/>
                </a:solidFill>
              </a:rPr>
              <a:t>Elekta symmetry  </a:t>
            </a:r>
            <a:r>
              <a:rPr lang="en-US" sz="2800" b="1" dirty="0" err="1">
                <a:solidFill>
                  <a:schemeClr val="bg1"/>
                </a:solidFill>
              </a:rPr>
              <a:t>Rspiratory</a:t>
            </a:r>
            <a:r>
              <a:rPr lang="en-US" sz="2800" b="1" dirty="0">
                <a:solidFill>
                  <a:schemeClr val="bg1"/>
                </a:solidFill>
              </a:rPr>
              <a:t> phase acquisition</a:t>
            </a:r>
          </a:p>
        </p:txBody>
      </p:sp>
      <p:pic>
        <p:nvPicPr>
          <p:cNvPr id="19458" name="Picture 2" descr="Elekta Symmetry HD720P - YouTube">
            <a:extLst>
              <a:ext uri="{FF2B5EF4-FFF2-40B4-BE49-F238E27FC236}">
                <a16:creationId xmlns:a16="http://schemas.microsoft.com/office/drawing/2014/main" id="{AAA97AF2-5E03-6788-3CA5-010AEA6995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70" y="1676400"/>
            <a:ext cx="8087330" cy="461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108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pic>
        <p:nvPicPr>
          <p:cNvPr id="5" name="Content Placeholder 4" descr="A screenshot of a medical scan&#10;&#10;Description automatically generated">
            <a:extLst>
              <a:ext uri="{FF2B5EF4-FFF2-40B4-BE49-F238E27FC236}">
                <a16:creationId xmlns:a16="http://schemas.microsoft.com/office/drawing/2014/main" id="{E980FD17-CB86-F569-2AD3-DD5CC7E4B95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316" r="5667" b="-2"/>
          <a:stretch/>
        </p:blipFill>
        <p:spPr>
          <a:xfrm>
            <a:off x="20" y="1282"/>
            <a:ext cx="9143980" cy="6856718"/>
          </a:xfrm>
          <a:prstGeom prst="rect">
            <a:avLst/>
          </a:prstGeom>
        </p:spPr>
      </p:pic>
    </p:spTree>
    <p:extLst>
      <p:ext uri="{BB962C8B-B14F-4D97-AF65-F5344CB8AC3E}">
        <p14:creationId xmlns:p14="http://schemas.microsoft.com/office/powerpoint/2010/main" val="3220109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3010" name="Picture 2" descr="Image may contain: text"/>
          <p:cNvPicPr>
            <a:picLocks noChangeAspect="1" noChangeArrowheads="1"/>
          </p:cNvPicPr>
          <p:nvPr/>
        </p:nvPicPr>
        <p:blipFill>
          <a:blip r:embed="rId2"/>
          <a:srcRect/>
          <a:stretch>
            <a:fillRect/>
          </a:stretch>
        </p:blipFill>
        <p:spPr bwMode="auto">
          <a:xfrm>
            <a:off x="0" y="1"/>
            <a:ext cx="9144000" cy="6858000"/>
          </a:xfrm>
          <a:prstGeom prst="rect">
            <a:avLst/>
          </a:prstGeom>
          <a:noFill/>
        </p:spPr>
      </p:pic>
    </p:spTree>
    <p:extLst>
      <p:ext uri="{BB962C8B-B14F-4D97-AF65-F5344CB8AC3E}">
        <p14:creationId xmlns:p14="http://schemas.microsoft.com/office/powerpoint/2010/main" val="1487613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4034" name="Picture 2" descr="No automatic alt text availabl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519416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D1EEF-C5CE-2DDA-11CC-6AEE1648E0F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A467165-99B2-EC49-F84D-2FFBF18A5C1F}"/>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C005D419-31CA-BCE8-D4E2-36ABB8ADA33C}"/>
              </a:ext>
            </a:extLst>
          </p:cNvPr>
          <p:cNvPicPr>
            <a:picLocks noChangeAspect="1"/>
          </p:cNvPicPr>
          <p:nvPr/>
        </p:nvPicPr>
        <p:blipFill>
          <a:blip r:embed="rId2"/>
          <a:stretch>
            <a:fillRect/>
          </a:stretch>
        </p:blipFill>
        <p:spPr>
          <a:xfrm>
            <a:off x="0" y="0"/>
            <a:ext cx="9144000" cy="6858000"/>
          </a:xfrm>
          <a:prstGeom prst="rect">
            <a:avLst/>
          </a:prstGeom>
        </p:spPr>
      </p:pic>
      <p:sp>
        <p:nvSpPr>
          <p:cNvPr id="5" name="Rounded Rectangle 4"/>
          <p:cNvSpPr/>
          <p:nvPr/>
        </p:nvSpPr>
        <p:spPr>
          <a:xfrm>
            <a:off x="457200" y="3733800"/>
            <a:ext cx="7467600" cy="609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288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F2AC0-DF23-C244-8F3A-10B85CEFDB0D}"/>
              </a:ext>
            </a:extLst>
          </p:cNvPr>
          <p:cNvSpPr>
            <a:spLocks noGrp="1"/>
          </p:cNvSpPr>
          <p:nvPr>
            <p:ph type="title"/>
          </p:nvPr>
        </p:nvSpPr>
        <p:spPr>
          <a:xfrm>
            <a:off x="457200" y="274638"/>
            <a:ext cx="8229600" cy="715962"/>
          </a:xfrm>
          <a:prstGeom prst="roundRect">
            <a:avLst/>
          </a:prstGeo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dirty="0"/>
              <a:t>MULTI PHASE SCAN</a:t>
            </a:r>
          </a:p>
        </p:txBody>
      </p:sp>
      <p:sp>
        <p:nvSpPr>
          <p:cNvPr id="5" name="Slide Number Placeholder 4">
            <a:extLst>
              <a:ext uri="{FF2B5EF4-FFF2-40B4-BE49-F238E27FC236}">
                <a16:creationId xmlns:a16="http://schemas.microsoft.com/office/drawing/2014/main" id="{BF373DF1-EAE7-C7D2-FE1A-0353E5FF8AE3}"/>
              </a:ext>
            </a:extLst>
          </p:cNvPr>
          <p:cNvSpPr>
            <a:spLocks noGrp="1"/>
          </p:cNvSpPr>
          <p:nvPr>
            <p:ph type="sldNum" sz="quarter" idx="12"/>
          </p:nvPr>
        </p:nvSpPr>
        <p:spPr/>
        <p:txBody>
          <a:bodyPr/>
          <a:lstStyle/>
          <a:p>
            <a:fld id="{B6F15528-21DE-4FAA-801E-634DDDAF4B2B}" type="slidenum">
              <a:rPr lang="en-US" smtClean="0">
                <a:solidFill>
                  <a:prstClr val="black">
                    <a:tint val="75000"/>
                  </a:prstClr>
                </a:solidFill>
              </a:rPr>
              <a:pPr/>
              <a:t>30</a:t>
            </a:fld>
            <a:endParaRPr lang="en-US">
              <a:solidFill>
                <a:prstClr val="black">
                  <a:tint val="75000"/>
                </a:prstClr>
              </a:solidFill>
            </a:endParaRPr>
          </a:p>
        </p:txBody>
      </p:sp>
      <p:pic>
        <p:nvPicPr>
          <p:cNvPr id="7" name="Picture 6" descr="A close-up of a ct scan&#10;&#10;Description automatically generated">
            <a:extLst>
              <a:ext uri="{FF2B5EF4-FFF2-40B4-BE49-F238E27FC236}">
                <a16:creationId xmlns:a16="http://schemas.microsoft.com/office/drawing/2014/main" id="{A35457BC-27B1-49EE-8DBA-C26F5AB92E50}"/>
              </a:ext>
            </a:extLst>
          </p:cNvPr>
          <p:cNvPicPr>
            <a:picLocks noChangeAspect="1"/>
          </p:cNvPicPr>
          <p:nvPr/>
        </p:nvPicPr>
        <p:blipFill rotWithShape="1">
          <a:blip r:embed="rId2">
            <a:extLst>
              <a:ext uri="{28A0092B-C50C-407E-A947-70E740481C1C}">
                <a14:useLocalDpi xmlns:a14="http://schemas.microsoft.com/office/drawing/2010/main" val="0"/>
              </a:ext>
            </a:extLst>
          </a:blip>
          <a:srcRect t="5713" b="25715"/>
          <a:stretch/>
        </p:blipFill>
        <p:spPr>
          <a:xfrm>
            <a:off x="0" y="1828801"/>
            <a:ext cx="9144000" cy="3657600"/>
          </a:xfrm>
          <a:prstGeom prst="rect">
            <a:avLst/>
          </a:prstGeom>
        </p:spPr>
      </p:pic>
      <p:sp>
        <p:nvSpPr>
          <p:cNvPr id="8" name="Rectangle: Rounded Corners 7">
            <a:extLst>
              <a:ext uri="{FF2B5EF4-FFF2-40B4-BE49-F238E27FC236}">
                <a16:creationId xmlns:a16="http://schemas.microsoft.com/office/drawing/2014/main" id="{11B02F19-5046-74C7-5883-3751D6A064D4}"/>
              </a:ext>
            </a:extLst>
          </p:cNvPr>
          <p:cNvSpPr/>
          <p:nvPr/>
        </p:nvSpPr>
        <p:spPr>
          <a:xfrm>
            <a:off x="381000" y="2057400"/>
            <a:ext cx="1524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INSPIRATION </a:t>
            </a:r>
          </a:p>
        </p:txBody>
      </p:sp>
      <p:sp>
        <p:nvSpPr>
          <p:cNvPr id="9" name="Rectangle: Rounded Corners 8">
            <a:extLst>
              <a:ext uri="{FF2B5EF4-FFF2-40B4-BE49-F238E27FC236}">
                <a16:creationId xmlns:a16="http://schemas.microsoft.com/office/drawing/2014/main" id="{402AB68D-0D0F-4A8C-4E5C-6AE4AF7EEAA0}"/>
              </a:ext>
            </a:extLst>
          </p:cNvPr>
          <p:cNvSpPr/>
          <p:nvPr/>
        </p:nvSpPr>
        <p:spPr>
          <a:xfrm>
            <a:off x="2819400" y="2057400"/>
            <a:ext cx="1524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EXPIRATION</a:t>
            </a:r>
          </a:p>
        </p:txBody>
      </p:sp>
      <p:sp>
        <p:nvSpPr>
          <p:cNvPr id="10" name="Rectangle: Rounded Corners 9">
            <a:extLst>
              <a:ext uri="{FF2B5EF4-FFF2-40B4-BE49-F238E27FC236}">
                <a16:creationId xmlns:a16="http://schemas.microsoft.com/office/drawing/2014/main" id="{F75AABD7-14DF-B49B-C8F3-C9D88A69F50C}"/>
              </a:ext>
            </a:extLst>
          </p:cNvPr>
          <p:cNvSpPr/>
          <p:nvPr/>
        </p:nvSpPr>
        <p:spPr>
          <a:xfrm>
            <a:off x="5257800" y="2057400"/>
            <a:ext cx="1524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FREE BREATH</a:t>
            </a:r>
          </a:p>
        </p:txBody>
      </p:sp>
    </p:spTree>
    <p:extLst>
      <p:ext uri="{BB962C8B-B14F-4D97-AF65-F5344CB8AC3E}">
        <p14:creationId xmlns:p14="http://schemas.microsoft.com/office/powerpoint/2010/main" val="4088737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Rectangle 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prstClr val="white"/>
              </a:solidFill>
            </a:endParaRPr>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 name="Title 1">
            <a:extLst>
              <a:ext uri="{FF2B5EF4-FFF2-40B4-BE49-F238E27FC236}">
                <a16:creationId xmlns:a16="http://schemas.microsoft.com/office/drawing/2014/main" id="{6BDD4AC9-9D2D-B317-500F-8D66D0760F52}"/>
              </a:ext>
            </a:extLst>
          </p:cNvPr>
          <p:cNvSpPr>
            <a:spLocks noGrp="1"/>
          </p:cNvSpPr>
          <p:nvPr>
            <p:ph type="title"/>
          </p:nvPr>
        </p:nvSpPr>
        <p:spPr>
          <a:xfrm>
            <a:off x="439858" y="1683756"/>
            <a:ext cx="2336449" cy="2396359"/>
          </a:xfrm>
        </p:spPr>
        <p:txBody>
          <a:bodyPr anchor="b">
            <a:normAutofit/>
          </a:bodyPr>
          <a:lstStyle/>
          <a:p>
            <a:pPr algn="r"/>
            <a:r>
              <a:rPr lang="en-US" sz="3500">
                <a:solidFill>
                  <a:srgbClr val="FFFFFF"/>
                </a:solidFill>
              </a:rPr>
              <a:t>Artefact in motion mx</a:t>
            </a:r>
          </a:p>
        </p:txBody>
      </p:sp>
      <p:sp>
        <p:nvSpPr>
          <p:cNvPr id="4" name="Date Placeholder 3">
            <a:extLst>
              <a:ext uri="{FF2B5EF4-FFF2-40B4-BE49-F238E27FC236}">
                <a16:creationId xmlns:a16="http://schemas.microsoft.com/office/drawing/2014/main" id="{1263A5C5-0574-4B4B-0E83-06D828E349F2}"/>
              </a:ext>
            </a:extLst>
          </p:cNvPr>
          <p:cNvSpPr>
            <a:spLocks noGrp="1"/>
          </p:cNvSpPr>
          <p:nvPr>
            <p:ph type="dt" sz="half" idx="10"/>
          </p:nvPr>
        </p:nvSpPr>
        <p:spPr>
          <a:xfrm>
            <a:off x="6727698" y="6455664"/>
            <a:ext cx="2057400" cy="365125"/>
          </a:xfrm>
        </p:spPr>
        <p:txBody>
          <a:bodyPr>
            <a:normAutofit/>
          </a:bodyPr>
          <a:lstStyle/>
          <a:p>
            <a:pPr algn="r">
              <a:spcAft>
                <a:spcPts val="600"/>
              </a:spcAft>
              <a:defRPr/>
            </a:pPr>
            <a:fld id="{3E9E1BEB-CF4D-49B7-8B72-F08BE89BC467}" type="datetime1">
              <a:rPr lang="en-US" sz="1000">
                <a:solidFill>
                  <a:prstClr val="black">
                    <a:lumMod val="50000"/>
                    <a:lumOff val="50000"/>
                  </a:prstClr>
                </a:solidFill>
              </a:rPr>
              <a:pPr algn="r">
                <a:spcAft>
                  <a:spcPts val="600"/>
                </a:spcAft>
                <a:defRPr/>
              </a:pPr>
              <a:t>9/1/2025</a:t>
            </a:fld>
            <a:endParaRPr lang="en-US" sz="1000">
              <a:solidFill>
                <a:prstClr val="black">
                  <a:lumMod val="50000"/>
                  <a:lumOff val="50000"/>
                </a:prstClr>
              </a:solidFill>
            </a:endParaRPr>
          </a:p>
        </p:txBody>
      </p:sp>
      <p:sp>
        <p:nvSpPr>
          <p:cNvPr id="5" name="Slide Number Placeholder 4">
            <a:extLst>
              <a:ext uri="{FF2B5EF4-FFF2-40B4-BE49-F238E27FC236}">
                <a16:creationId xmlns:a16="http://schemas.microsoft.com/office/drawing/2014/main" id="{88F3F818-27F9-CF23-A4BE-1DB15E8C475C}"/>
              </a:ext>
            </a:extLst>
          </p:cNvPr>
          <p:cNvSpPr>
            <a:spLocks noGrp="1"/>
          </p:cNvSpPr>
          <p:nvPr>
            <p:ph type="sldNum" sz="quarter" idx="12"/>
          </p:nvPr>
        </p:nvSpPr>
        <p:spPr>
          <a:xfrm>
            <a:off x="8778240" y="6455664"/>
            <a:ext cx="336042" cy="365125"/>
          </a:xfrm>
        </p:spPr>
        <p:txBody>
          <a:bodyPr>
            <a:normAutofit/>
          </a:bodyPr>
          <a:lstStyle/>
          <a:p>
            <a:pPr>
              <a:spcAft>
                <a:spcPts val="600"/>
              </a:spcAft>
              <a:defRPr/>
            </a:pPr>
            <a:fld id="{B6F15528-21DE-4FAA-801E-634DDDAF4B2B}" type="slidenum">
              <a:rPr lang="en-US" sz="1000">
                <a:solidFill>
                  <a:prstClr val="black">
                    <a:lumMod val="50000"/>
                    <a:lumOff val="50000"/>
                  </a:prstClr>
                </a:solidFill>
              </a:rPr>
              <a:pPr>
                <a:spcAft>
                  <a:spcPts val="600"/>
                </a:spcAft>
                <a:defRPr/>
              </a:pPr>
              <a:t>31</a:t>
            </a:fld>
            <a:endParaRPr lang="en-US" sz="1000">
              <a:solidFill>
                <a:prstClr val="black">
                  <a:lumMod val="50000"/>
                  <a:lumOff val="50000"/>
                </a:prstClr>
              </a:solidFill>
            </a:endParaRPr>
          </a:p>
        </p:txBody>
      </p:sp>
      <p:graphicFrame>
        <p:nvGraphicFramePr>
          <p:cNvPr id="7" name="Content Placeholder 2">
            <a:extLst>
              <a:ext uri="{FF2B5EF4-FFF2-40B4-BE49-F238E27FC236}">
                <a16:creationId xmlns:a16="http://schemas.microsoft.com/office/drawing/2014/main" id="{E9A9A9E2-9396-BF2F-70E8-6EAD5A727962}"/>
              </a:ext>
            </a:extLst>
          </p:cNvPr>
          <p:cNvGraphicFramePr>
            <a:graphicFrameLocks noGrp="1"/>
          </p:cNvGraphicFramePr>
          <p:nvPr>
            <p:ph idx="1"/>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5691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a:solidFill>
            <a:srgbClr val="FF0000"/>
          </a:solidFill>
        </p:spPr>
        <p:txBody>
          <a:bodyPr/>
          <a:lstStyle/>
          <a:p>
            <a:r>
              <a:rPr lang="en-US" dirty="0">
                <a:solidFill>
                  <a:schemeClr val="bg1"/>
                </a:solidFill>
              </a:rPr>
              <a:t>SLOW CT</a:t>
            </a:r>
          </a:p>
        </p:txBody>
      </p:sp>
      <p:sp>
        <p:nvSpPr>
          <p:cNvPr id="3" name="Rounded Rectangle 2"/>
          <p:cNvSpPr/>
          <p:nvPr/>
        </p:nvSpPr>
        <p:spPr>
          <a:xfrm>
            <a:off x="457200" y="1752600"/>
            <a:ext cx="8229600" cy="1295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solidFill>
                  <a:prstClr val="black"/>
                </a:solidFill>
              </a:rPr>
              <a:t>Computed tomography scan operated slowly and/or multiple slices taken are averaged, i.e. multiple phases of respiration are recorded by slice</a:t>
            </a:r>
          </a:p>
        </p:txBody>
      </p:sp>
      <p:sp>
        <p:nvSpPr>
          <p:cNvPr id="4" name="Rounded Rectangle 3"/>
          <p:cNvSpPr/>
          <p:nvPr/>
        </p:nvSpPr>
        <p:spPr>
          <a:xfrm>
            <a:off x="457200" y="3581400"/>
            <a:ext cx="8229600" cy="990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solidFill>
                  <a:prstClr val="black"/>
                </a:solidFill>
              </a:rPr>
              <a:t>Generally available on most computed tomography scanners.</a:t>
            </a:r>
          </a:p>
        </p:txBody>
      </p:sp>
      <p:sp>
        <p:nvSpPr>
          <p:cNvPr id="6" name="Rounded Rectangle 5"/>
          <p:cNvSpPr/>
          <p:nvPr/>
        </p:nvSpPr>
        <p:spPr>
          <a:xfrm>
            <a:off x="457200" y="5105400"/>
            <a:ext cx="82296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prstClr val="black"/>
                </a:solidFill>
              </a:rPr>
              <a:t>Loss of resolution, which may lead to tumor blurring and subsequent increase in observer error in tumor and OAR delineation</a:t>
            </a:r>
          </a:p>
        </p:txBody>
      </p:sp>
    </p:spTree>
    <p:extLst>
      <p:ext uri="{BB962C8B-B14F-4D97-AF65-F5344CB8AC3E}">
        <p14:creationId xmlns:p14="http://schemas.microsoft.com/office/powerpoint/2010/main" val="2032308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5058" name="Picture 2" descr="Image may contain: text"/>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8497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6082" name="Picture 2" descr="No automatic alt text available."/>
          <p:cNvPicPr>
            <a:picLocks noChangeAspect="1" noChangeArrowheads="1"/>
          </p:cNvPicPr>
          <p:nvPr/>
        </p:nvPicPr>
        <p:blipFill>
          <a:blip r:embed="rId2"/>
          <a:srcRect/>
          <a:stretch>
            <a:fillRect/>
          </a:stretch>
        </p:blipFill>
        <p:spPr bwMode="auto">
          <a:xfrm>
            <a:off x="0" y="1"/>
            <a:ext cx="9144000" cy="6858000"/>
          </a:xfrm>
          <a:prstGeom prst="rect">
            <a:avLst/>
          </a:prstGeom>
          <a:noFill/>
        </p:spPr>
      </p:pic>
    </p:spTree>
    <p:extLst>
      <p:ext uri="{BB962C8B-B14F-4D97-AF65-F5344CB8AC3E}">
        <p14:creationId xmlns:p14="http://schemas.microsoft.com/office/powerpoint/2010/main" val="4078577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E9E1BEB-CF4D-49B7-8B72-F08BE89BC467}" type="datetime1">
              <a:rPr lang="en-US" smtClean="0">
                <a:solidFill>
                  <a:prstClr val="black">
                    <a:tint val="75000"/>
                  </a:prstClr>
                </a:solidFill>
              </a:rPr>
              <a:pPr/>
              <a:t>9/1/2025</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35</a:t>
            </a:fld>
            <a:endParaRPr lang="en-US">
              <a:solidFill>
                <a:prstClr val="black">
                  <a:tint val="75000"/>
                </a:prstClr>
              </a:solidFill>
            </a:endParaRPr>
          </a:p>
        </p:txBody>
      </p:sp>
      <p:pic>
        <p:nvPicPr>
          <p:cNvPr id="1026" name="Picture 2" descr="Medical - TibaRay, Inc."/>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24950" cy="3905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431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36</a:t>
            </a:fld>
            <a:endParaRPr lang="en-US"/>
          </a:p>
        </p:txBody>
      </p:sp>
      <p:sp>
        <p:nvSpPr>
          <p:cNvPr id="6" name="Title 1"/>
          <p:cNvSpPr txBox="1">
            <a:spLocks/>
          </p:cNvSpPr>
          <p:nvPr/>
        </p:nvSpPr>
        <p:spPr>
          <a:xfrm>
            <a:off x="609600" y="2362200"/>
            <a:ext cx="8229600" cy="111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Abdominal compression</a:t>
            </a:r>
          </a:p>
        </p:txBody>
      </p:sp>
    </p:spTree>
    <p:extLst>
      <p:ext uri="{BB962C8B-B14F-4D97-AF65-F5344CB8AC3E}">
        <p14:creationId xmlns:p14="http://schemas.microsoft.com/office/powerpoint/2010/main" val="171718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12728"/>
          </a:xfrm>
          <a:prstGeom prst="roundRect">
            <a:avLst/>
          </a:prstGeom>
          <a:solidFill>
            <a:srgbClr val="FF0000"/>
          </a:solidFill>
        </p:spPr>
        <p:txBody>
          <a:bodyPr/>
          <a:lstStyle/>
          <a:p>
            <a:r>
              <a:rPr lang="en-US" dirty="0">
                <a:solidFill>
                  <a:schemeClr val="bg1"/>
                </a:solidFill>
              </a:rPr>
              <a:t>Abdominal compression</a:t>
            </a:r>
          </a:p>
        </p:txBody>
      </p:sp>
      <p:pic>
        <p:nvPicPr>
          <p:cNvPr id="5" name="Picture 4"/>
          <p:cNvPicPr>
            <a:picLocks noChangeAspect="1"/>
          </p:cNvPicPr>
          <p:nvPr/>
        </p:nvPicPr>
        <p:blipFill>
          <a:blip r:embed="rId2"/>
          <a:stretch>
            <a:fillRect/>
          </a:stretch>
        </p:blipFill>
        <p:spPr>
          <a:xfrm>
            <a:off x="1371600" y="1524000"/>
            <a:ext cx="6162865"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11237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descr="No automatic alt text availabl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759337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7FC5A-8C2D-3A9D-44A3-EF6C024DC1CC}"/>
              </a:ext>
            </a:extLst>
          </p:cNvPr>
          <p:cNvSpPr>
            <a:spLocks noGrp="1"/>
          </p:cNvSpPr>
          <p:nvPr>
            <p:ph type="title"/>
          </p:nvPr>
        </p:nvSpPr>
        <p:spPr>
          <a:xfrm>
            <a:off x="425116" y="2514600"/>
            <a:ext cx="8229600" cy="1143000"/>
          </a:xfrm>
          <a:prstGeom prst="roundRect">
            <a:avLst/>
          </a:prstGeom>
          <a:solidFill>
            <a:srgbClr val="FF0000"/>
          </a:solidFill>
          <a:ln/>
        </p:spPr>
        <p:style>
          <a:lnRef idx="2">
            <a:schemeClr val="dk1"/>
          </a:lnRef>
          <a:fillRef idx="1">
            <a:schemeClr val="lt1"/>
          </a:fillRef>
          <a:effectRef idx="0">
            <a:schemeClr val="dk1"/>
          </a:effectRef>
          <a:fontRef idx="minor">
            <a:schemeClr val="dk1"/>
          </a:fontRef>
        </p:style>
        <p:txBody>
          <a:bodyPr/>
          <a:lstStyle/>
          <a:p>
            <a:r>
              <a:rPr lang="en-US" dirty="0">
                <a:solidFill>
                  <a:schemeClr val="bg1"/>
                </a:solidFill>
              </a:rPr>
              <a:t>Breath holding</a:t>
            </a:r>
          </a:p>
        </p:txBody>
      </p:sp>
      <p:sp>
        <p:nvSpPr>
          <p:cNvPr id="5" name="Slide Number Placeholder 4">
            <a:extLst>
              <a:ext uri="{FF2B5EF4-FFF2-40B4-BE49-F238E27FC236}">
                <a16:creationId xmlns:a16="http://schemas.microsoft.com/office/drawing/2014/main" id="{9054177C-BE39-4859-9FD5-166679507565}"/>
              </a:ext>
            </a:extLst>
          </p:cNvPr>
          <p:cNvSpPr>
            <a:spLocks noGrp="1"/>
          </p:cNvSpPr>
          <p:nvPr>
            <p:ph type="sldNum" sz="quarter" idx="12"/>
          </p:nvPr>
        </p:nvSpPr>
        <p:spPr/>
        <p:txBody>
          <a:bodyPr/>
          <a:lstStyle/>
          <a:p>
            <a:fld id="{B6F15528-21DE-4FAA-801E-634DDDAF4B2B}" type="slidenum">
              <a:rPr lang="en-US" smtClean="0"/>
              <a:pPr/>
              <a:t>39</a:t>
            </a:fld>
            <a:endParaRPr lang="en-US"/>
          </a:p>
        </p:txBody>
      </p:sp>
    </p:spTree>
    <p:extLst>
      <p:ext uri="{BB962C8B-B14F-4D97-AF65-F5344CB8AC3E}">
        <p14:creationId xmlns:p14="http://schemas.microsoft.com/office/powerpoint/2010/main" val="27404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Freeform: Shape 2056">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8660121"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59" name="Right Triangle 205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Deep Inspiration Breath Hold DIBH | Icon Centre Singapore">
            <a:extLst>
              <a:ext uri="{FF2B5EF4-FFF2-40B4-BE49-F238E27FC236}">
                <a16:creationId xmlns:a16="http://schemas.microsoft.com/office/drawing/2014/main" id="{1AA26393-243D-A93C-E47D-054216E4A89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1622" y="1396220"/>
            <a:ext cx="5810032" cy="402398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3071D6E-DD73-1DF4-5CBA-2A54CE5B0F30}"/>
              </a:ext>
            </a:extLst>
          </p:cNvPr>
          <p:cNvSpPr>
            <a:spLocks noGrp="1"/>
          </p:cNvSpPr>
          <p:nvPr>
            <p:ph type="sldNum" sz="quarter" idx="12"/>
          </p:nvPr>
        </p:nvSpPr>
        <p:spPr>
          <a:xfrm>
            <a:off x="7262622" y="4892040"/>
            <a:ext cx="1255014" cy="1005840"/>
          </a:xfrm>
        </p:spPr>
        <p:txBody>
          <a:bodyPr vert="horz" lIns="91440" tIns="45720" rIns="91440" bIns="45720" rtlCol="0" anchor="ctr">
            <a:normAutofit/>
          </a:bodyPr>
          <a:lstStyle/>
          <a:p>
            <a:pPr>
              <a:spcAft>
                <a:spcPts val="600"/>
              </a:spcAft>
            </a:pPr>
            <a:fld id="{B6F15528-21DE-4FAA-801E-634DDDAF4B2B}" type="slidenum">
              <a:rPr lang="en-US" sz="5700">
                <a:solidFill>
                  <a:srgbClr val="FFFFFF"/>
                </a:solidFill>
              </a:rPr>
              <a:pPr>
                <a:spcAft>
                  <a:spcPts val="600"/>
                </a:spcAft>
              </a:pPr>
              <a:t>4</a:t>
            </a:fld>
            <a:endParaRPr lang="en-US" sz="5700">
              <a:solidFill>
                <a:srgbClr val="FFFFFF"/>
              </a:solidFill>
            </a:endParaRPr>
          </a:p>
        </p:txBody>
      </p:sp>
    </p:spTree>
    <p:extLst>
      <p:ext uri="{BB962C8B-B14F-4D97-AF65-F5344CB8AC3E}">
        <p14:creationId xmlns:p14="http://schemas.microsoft.com/office/powerpoint/2010/main" val="168913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a:solidFill>
            <a:srgbClr val="FF0000"/>
          </a:solidFill>
        </p:spPr>
        <p:txBody>
          <a:bodyPr/>
          <a:lstStyle/>
          <a:p>
            <a:r>
              <a:rPr lang="en-US" dirty="0">
                <a:solidFill>
                  <a:schemeClr val="bg1"/>
                </a:solidFill>
              </a:rPr>
              <a:t>HOLDING</a:t>
            </a:r>
          </a:p>
        </p:txBody>
      </p:sp>
      <p:sp>
        <p:nvSpPr>
          <p:cNvPr id="3" name="Rounded Rectangle 2"/>
          <p:cNvSpPr/>
          <p:nvPr/>
        </p:nvSpPr>
        <p:spPr>
          <a:xfrm>
            <a:off x="457200" y="1676400"/>
            <a:ext cx="8229600" cy="1371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Assists breath-hold by use of a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valved</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spirometer</a:t>
            </a:r>
            <a:r>
              <a:rPr kumimoji="0" lang="en-US" sz="2800" b="0" i="0" u="none" strike="noStrike" kern="1200" cap="none" spc="0" normalizeH="0" baseline="0" noProof="0" dirty="0">
                <a:ln>
                  <a:noFill/>
                </a:ln>
                <a:solidFill>
                  <a:prstClr val="black"/>
                </a:solidFill>
                <a:effectLst/>
                <a:uLnTx/>
                <a:uFillTx/>
                <a:latin typeface="Calibri"/>
                <a:ea typeface="+mn-ea"/>
                <a:cs typeface="+mn-cs"/>
              </a:rPr>
              <a:t>. Often at moderate or deep breath-hold.</a:t>
            </a:r>
            <a:endParaRPr kumimoji="0" lang="en-US" sz="27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ounded Rectangle 3"/>
          <p:cNvSpPr/>
          <p:nvPr/>
        </p:nvSpPr>
        <p:spPr>
          <a:xfrm>
            <a:off x="457200" y="3352800"/>
            <a:ext cx="8229600" cy="1371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514350" marR="0" lvl="0" indent="-514350"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Can reduce motion artefacts. Improvements in dose to organs at risk. </a:t>
            </a:r>
          </a:p>
          <a:p>
            <a:pPr marL="514350" marR="0" lvl="0" indent="-514350"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Potential for dose escalation compared</a:t>
            </a:r>
          </a:p>
          <a:p>
            <a:pPr marL="514350" marR="0" lvl="0" indent="-514350"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with free-breathing technique</a:t>
            </a:r>
          </a:p>
        </p:txBody>
      </p:sp>
      <p:sp>
        <p:nvSpPr>
          <p:cNvPr id="6" name="Rounded Rectangle 5"/>
          <p:cNvSpPr/>
          <p:nvPr/>
        </p:nvSpPr>
        <p:spPr>
          <a:xfrm>
            <a:off x="457200" y="5105400"/>
            <a:ext cx="8229600" cy="1524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Patient selection important; non-compliance of patients with poor respiratory function.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Increase in quality assurance procedures</a:t>
            </a:r>
          </a:p>
        </p:txBody>
      </p:sp>
    </p:spTree>
    <p:extLst>
      <p:ext uri="{BB962C8B-B14F-4D97-AF65-F5344CB8AC3E}">
        <p14:creationId xmlns:p14="http://schemas.microsoft.com/office/powerpoint/2010/main" val="740167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4" name="Picture 2" descr="Image may contain: one or more peopl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789426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E7865-398A-0D29-682C-CA69C4385EEE}"/>
              </a:ext>
            </a:extLst>
          </p:cNvPr>
          <p:cNvSpPr>
            <a:spLocks noGrp="1"/>
          </p:cNvSpPr>
          <p:nvPr>
            <p:ph type="title"/>
          </p:nvPr>
        </p:nvSpPr>
        <p:spPr>
          <a:prstGeom prst="roundRect">
            <a:avLst/>
          </a:prstGeom>
          <a:solidFill>
            <a:srgbClr val="FF0000"/>
          </a:solidFill>
        </p:spPr>
        <p:txBody>
          <a:bodyPr/>
          <a:lstStyle/>
          <a:p>
            <a:r>
              <a:rPr lang="en-US" dirty="0">
                <a:solidFill>
                  <a:schemeClr val="bg1"/>
                </a:solidFill>
              </a:rPr>
              <a:t>ELEKTA ABC</a:t>
            </a:r>
          </a:p>
        </p:txBody>
      </p:sp>
      <p:sp>
        <p:nvSpPr>
          <p:cNvPr id="3" name="Content Placeholder 2">
            <a:extLst>
              <a:ext uri="{FF2B5EF4-FFF2-40B4-BE49-F238E27FC236}">
                <a16:creationId xmlns:a16="http://schemas.microsoft.com/office/drawing/2014/main" id="{27360BEB-52FE-419F-A82D-E5865F842E3F}"/>
              </a:ext>
            </a:extLst>
          </p:cNvPr>
          <p:cNvSpPr>
            <a:spLocks noGrp="1"/>
          </p:cNvSpPr>
          <p:nvPr>
            <p:ph idx="1"/>
          </p:nvPr>
        </p:nvSpPr>
        <p:spPr/>
        <p:style>
          <a:lnRef idx="2">
            <a:schemeClr val="dk1"/>
          </a:lnRef>
          <a:fillRef idx="1">
            <a:schemeClr val="lt1"/>
          </a:fillRef>
          <a:effectRef idx="0">
            <a:schemeClr val="dk1"/>
          </a:effectRef>
          <a:fontRef idx="minor">
            <a:schemeClr val="dk1"/>
          </a:fontRef>
        </p:style>
        <p:txBody>
          <a:bodyPr anchor="ctr"/>
          <a:lstStyle/>
          <a:p>
            <a:r>
              <a:rPr lang="en-US" dirty="0"/>
              <a:t>Active breath coordinator</a:t>
            </a:r>
          </a:p>
          <a:p>
            <a:r>
              <a:rPr lang="en-US" dirty="0"/>
              <a:t>Based on breath hold</a:t>
            </a:r>
          </a:p>
          <a:p>
            <a:r>
              <a:rPr lang="en-US" dirty="0"/>
              <a:t>During breath hold treatment</a:t>
            </a:r>
          </a:p>
          <a:p>
            <a:r>
              <a:rPr lang="en-US" dirty="0"/>
              <a:t>Works like spirometry</a:t>
            </a:r>
          </a:p>
          <a:p>
            <a:r>
              <a:rPr lang="en-US" dirty="0"/>
              <a:t>Needs good lung function</a:t>
            </a:r>
          </a:p>
          <a:p>
            <a:endParaRPr lang="en-US" dirty="0"/>
          </a:p>
        </p:txBody>
      </p:sp>
      <p:sp>
        <p:nvSpPr>
          <p:cNvPr id="5" name="Slide Number Placeholder 4">
            <a:extLst>
              <a:ext uri="{FF2B5EF4-FFF2-40B4-BE49-F238E27FC236}">
                <a16:creationId xmlns:a16="http://schemas.microsoft.com/office/drawing/2014/main" id="{A5B975F4-F53A-3E65-D72C-332F9B41A2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3116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FC94E-5968-35C4-3581-0D16EC6471EB}"/>
              </a:ext>
            </a:extLst>
          </p:cNvPr>
          <p:cNvSpPr>
            <a:spLocks noGrp="1"/>
          </p:cNvSpPr>
          <p:nvPr>
            <p:ph type="title"/>
          </p:nvPr>
        </p:nvSpPr>
        <p:spPr>
          <a:prstGeom prst="roundRect">
            <a:avLst/>
          </a:prstGeom>
          <a:solidFill>
            <a:srgbClr val="FF0000"/>
          </a:solidFill>
        </p:spPr>
        <p:txBody>
          <a:bodyPr/>
          <a:lstStyle/>
          <a:p>
            <a:r>
              <a:rPr lang="en-US" dirty="0">
                <a:solidFill>
                  <a:schemeClr val="bg1"/>
                </a:solidFill>
              </a:rPr>
              <a:t>Nose and mouth piece</a:t>
            </a:r>
          </a:p>
        </p:txBody>
      </p:sp>
      <p:sp>
        <p:nvSpPr>
          <p:cNvPr id="3" name="Content Placeholder 2">
            <a:extLst>
              <a:ext uri="{FF2B5EF4-FFF2-40B4-BE49-F238E27FC236}">
                <a16:creationId xmlns:a16="http://schemas.microsoft.com/office/drawing/2014/main" id="{944DB70C-DECA-0DFC-4B36-AE4F58C1DDC8}"/>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F4FB813B-528D-C229-685B-41D7896223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050" name="Picture 2" descr="Active Breathing Coordinator (ABC) Device for Lung Cancer or Abdominal  Tumors - YouTube">
            <a:extLst>
              <a:ext uri="{FF2B5EF4-FFF2-40B4-BE49-F238E27FC236}">
                <a16:creationId xmlns:a16="http://schemas.microsoft.com/office/drawing/2014/main" id="{0CD2DFFA-A770-A054-DDBB-344706048A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52927"/>
            <a:ext cx="8229600" cy="4573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8928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EE1F-E3DB-A2CE-F0E2-5C9474BFB833}"/>
              </a:ext>
            </a:extLst>
          </p:cNvPr>
          <p:cNvSpPr>
            <a:spLocks noGrp="1"/>
          </p:cNvSpPr>
          <p:nvPr>
            <p:ph type="title"/>
          </p:nvPr>
        </p:nvSpPr>
        <p:spPr>
          <a:prstGeom prst="roundRect">
            <a:avLst/>
          </a:prstGeom>
          <a:solidFill>
            <a:srgbClr val="FF0000"/>
          </a:solidFill>
        </p:spPr>
        <p:txBody>
          <a:bodyPr/>
          <a:lstStyle/>
          <a:p>
            <a:r>
              <a:rPr lang="en-US" dirty="0">
                <a:solidFill>
                  <a:schemeClr val="bg1"/>
                </a:solidFill>
              </a:rPr>
              <a:t>Green is the beam on</a:t>
            </a:r>
          </a:p>
        </p:txBody>
      </p:sp>
      <p:pic>
        <p:nvPicPr>
          <p:cNvPr id="7" name="Content Placeholder 6">
            <a:extLst>
              <a:ext uri="{FF2B5EF4-FFF2-40B4-BE49-F238E27FC236}">
                <a16:creationId xmlns:a16="http://schemas.microsoft.com/office/drawing/2014/main" id="{898DA840-80BD-77A8-4378-E94ED1850CF5}"/>
              </a:ext>
            </a:extLst>
          </p:cNvPr>
          <p:cNvPicPr>
            <a:picLocks noGrp="1" noChangeAspect="1"/>
          </p:cNvPicPr>
          <p:nvPr>
            <p:ph idx="1"/>
          </p:nvPr>
        </p:nvPicPr>
        <p:blipFill>
          <a:blip r:embed="rId2"/>
          <a:stretch>
            <a:fillRect/>
          </a:stretch>
        </p:blipFill>
        <p:spPr>
          <a:xfrm>
            <a:off x="457200" y="1709737"/>
            <a:ext cx="8229600" cy="4462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a:extLst>
              <a:ext uri="{FF2B5EF4-FFF2-40B4-BE49-F238E27FC236}">
                <a16:creationId xmlns:a16="http://schemas.microsoft.com/office/drawing/2014/main" id="{B66F53AD-4404-F740-969B-493D52D52C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utoShape 2" descr="The screen display of the ABC system. The blue waveform is the... |  Download Scientific Diagram">
            <a:extLst>
              <a:ext uri="{FF2B5EF4-FFF2-40B4-BE49-F238E27FC236}">
                <a16:creationId xmlns:a16="http://schemas.microsoft.com/office/drawing/2014/main" id="{96D8B853-28F3-60D3-B85C-6E057F8C84E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7060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Radiation Therapy | Products | Linear Accelerators | Elekta">
            <a:extLst>
              <a:ext uri="{FF2B5EF4-FFF2-40B4-BE49-F238E27FC236}">
                <a16:creationId xmlns:a16="http://schemas.microsoft.com/office/drawing/2014/main" id="{AC3FEE35-B2D4-3617-1AEE-A6F6BC864C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813"/>
            <a:ext cx="9144000" cy="34528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D13FAA3-1F87-9EEE-656D-F04E88D2F0A9}"/>
              </a:ext>
            </a:extLst>
          </p:cNvPr>
          <p:cNvPicPr>
            <a:picLocks noChangeAspect="1"/>
          </p:cNvPicPr>
          <p:nvPr/>
        </p:nvPicPr>
        <p:blipFill>
          <a:blip r:embed="rId3"/>
          <a:stretch>
            <a:fillRect/>
          </a:stretch>
        </p:blipFill>
        <p:spPr>
          <a:xfrm>
            <a:off x="152400" y="3590925"/>
            <a:ext cx="4148667" cy="3267075"/>
          </a:xfrm>
          <a:prstGeom prst="rect">
            <a:avLst/>
          </a:prstGeom>
        </p:spPr>
      </p:pic>
      <p:pic>
        <p:nvPicPr>
          <p:cNvPr id="18436" name="Picture 4" descr="The screen display of the ABC system. The blue waveform is the... |  Download Scientific Diagram">
            <a:extLst>
              <a:ext uri="{FF2B5EF4-FFF2-40B4-BE49-F238E27FC236}">
                <a16:creationId xmlns:a16="http://schemas.microsoft.com/office/drawing/2014/main" id="{4A314916-7F3A-0FA2-5463-EAC8DFE65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1025" y="3419475"/>
            <a:ext cx="4600575" cy="3438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F3237CE-286E-4510-AB84-D12767FE918E}"/>
              </a:ext>
            </a:extLst>
          </p:cNvPr>
          <p:cNvSpPr txBox="1"/>
          <p:nvPr/>
        </p:nvSpPr>
        <p:spPr>
          <a:xfrm>
            <a:off x="3214585" y="4312355"/>
            <a:ext cx="1187376" cy="369332"/>
          </a:xfrm>
          <a:prstGeom prst="rect">
            <a:avLst/>
          </a:prstGeom>
          <a:solidFill>
            <a:srgbClr val="FF0000"/>
          </a:solidFill>
        </p:spPr>
        <p:txBody>
          <a:bodyPr wrap="none" rtlCol="0">
            <a:spAutoFit/>
          </a:bodyPr>
          <a:lstStyle/>
          <a:p>
            <a:r>
              <a:rPr lang="en-US" dirty="0">
                <a:solidFill>
                  <a:schemeClr val="bg1"/>
                </a:solidFill>
              </a:rPr>
              <a:t>Elekta ABC</a:t>
            </a:r>
          </a:p>
        </p:txBody>
      </p:sp>
    </p:spTree>
    <p:extLst>
      <p:ext uri="{BB962C8B-B14F-4D97-AF65-F5344CB8AC3E}">
        <p14:creationId xmlns:p14="http://schemas.microsoft.com/office/powerpoint/2010/main" val="2266724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a:noAutofit/>
          </a:bodyPr>
          <a:lstStyle/>
          <a:p>
            <a:r>
              <a:rPr lang="en-US" sz="2400" dirty="0">
                <a:solidFill>
                  <a:schemeClr val="bg1"/>
                </a:solidFill>
              </a:rPr>
              <a:t>VOLUNTARY BREATH HOLD USING WIRELESS DOOR BELL</a:t>
            </a:r>
          </a:p>
        </p:txBody>
      </p:sp>
      <p:pic>
        <p:nvPicPr>
          <p:cNvPr id="167938" name="Picture 2" descr="Image result for BREATH HOLD"/>
          <p:cNvPicPr>
            <a:picLocks noChangeAspect="1" noChangeArrowheads="1"/>
          </p:cNvPicPr>
          <p:nvPr/>
        </p:nvPicPr>
        <p:blipFill>
          <a:blip r:embed="rId2"/>
          <a:srcRect/>
          <a:stretch>
            <a:fillRect/>
          </a:stretch>
        </p:blipFill>
        <p:spPr bwMode="auto">
          <a:xfrm>
            <a:off x="457199" y="2649581"/>
            <a:ext cx="2666999" cy="2151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BELL.png"/>
          <p:cNvPicPr>
            <a:picLocks noChangeAspect="1"/>
          </p:cNvPicPr>
          <p:nvPr/>
        </p:nvPicPr>
        <p:blipFill>
          <a:blip r:embed="rId3"/>
          <a:srcRect l="-33" t="2222" r="74183" b="65556"/>
          <a:stretch>
            <a:fillRect/>
          </a:stretch>
        </p:blipFill>
        <p:spPr>
          <a:xfrm>
            <a:off x="3276599" y="2649581"/>
            <a:ext cx="2895601" cy="2151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0658" name="Picture 2" descr="Related image"/>
          <p:cNvPicPr>
            <a:picLocks noChangeAspect="1" noChangeArrowheads="1"/>
          </p:cNvPicPr>
          <p:nvPr/>
        </p:nvPicPr>
        <p:blipFill>
          <a:blip r:embed="rId4"/>
          <a:srcRect l="26825" t="18333" r="19841"/>
          <a:stretch>
            <a:fillRect/>
          </a:stretch>
        </p:blipFill>
        <p:spPr bwMode="auto">
          <a:xfrm rot="5400000">
            <a:off x="6448239" y="2562039"/>
            <a:ext cx="2151018" cy="2326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7FC5A-8C2D-3A9D-44A3-EF6C024DC1CC}"/>
              </a:ext>
            </a:extLst>
          </p:cNvPr>
          <p:cNvSpPr>
            <a:spLocks noGrp="1"/>
          </p:cNvSpPr>
          <p:nvPr>
            <p:ph type="title"/>
          </p:nvPr>
        </p:nvSpPr>
        <p:spPr>
          <a:xfrm>
            <a:off x="457200" y="2743200"/>
            <a:ext cx="8229600" cy="1143000"/>
          </a:xfrm>
          <a:prstGeom prst="round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a:lstStyle/>
          <a:p>
            <a:r>
              <a:rPr lang="en-US" dirty="0">
                <a:solidFill>
                  <a:schemeClr val="bg1"/>
                </a:solidFill>
              </a:rPr>
              <a:t>GATING</a:t>
            </a:r>
          </a:p>
        </p:txBody>
      </p:sp>
      <p:sp>
        <p:nvSpPr>
          <p:cNvPr id="5" name="Slide Number Placeholder 4">
            <a:extLst>
              <a:ext uri="{FF2B5EF4-FFF2-40B4-BE49-F238E27FC236}">
                <a16:creationId xmlns:a16="http://schemas.microsoft.com/office/drawing/2014/main" id="{9054177C-BE39-4859-9FD5-166679507565}"/>
              </a:ext>
            </a:extLst>
          </p:cNvPr>
          <p:cNvSpPr>
            <a:spLocks noGrp="1"/>
          </p:cNvSpPr>
          <p:nvPr>
            <p:ph type="sldNum" sz="quarter" idx="12"/>
          </p:nvPr>
        </p:nvSpPr>
        <p:spPr/>
        <p:txBody>
          <a:bodyPr/>
          <a:lstStyle/>
          <a:p>
            <a:fld id="{B6F15528-21DE-4FAA-801E-634DDDAF4B2B}" type="slidenum">
              <a:rPr lang="en-US" smtClean="0"/>
              <a:pPr/>
              <a:t>47</a:t>
            </a:fld>
            <a:endParaRPr lang="en-US"/>
          </a:p>
        </p:txBody>
      </p:sp>
    </p:spTree>
    <p:extLst>
      <p:ext uri="{BB962C8B-B14F-4D97-AF65-F5344CB8AC3E}">
        <p14:creationId xmlns:p14="http://schemas.microsoft.com/office/powerpoint/2010/main" val="14565934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48</a:t>
            </a:fld>
            <a:endParaRPr lang="en-US"/>
          </a:p>
        </p:txBody>
      </p:sp>
      <p:pic>
        <p:nvPicPr>
          <p:cNvPr id="1026" name="Picture 2" descr="Medical - TibaRay, Inc."/>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4747" y="1910013"/>
            <a:ext cx="8382000" cy="390525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D757FC5A-8C2D-3A9D-44A3-EF6C024DC1CC}"/>
              </a:ext>
            </a:extLst>
          </p:cNvPr>
          <p:cNvSpPr>
            <a:spLocks noGrp="1"/>
          </p:cNvSpPr>
          <p:nvPr>
            <p:ph type="title"/>
          </p:nvPr>
        </p:nvSpPr>
        <p:spPr>
          <a:xfrm>
            <a:off x="421105" y="381000"/>
            <a:ext cx="8229600" cy="1143000"/>
          </a:xfrm>
          <a:prstGeom prst="round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a:lstStyle/>
          <a:p>
            <a:r>
              <a:rPr lang="en-US" dirty="0">
                <a:solidFill>
                  <a:schemeClr val="bg1"/>
                </a:solidFill>
              </a:rPr>
              <a:t>MIDDLE- BEAM GATING</a:t>
            </a:r>
          </a:p>
        </p:txBody>
      </p:sp>
    </p:spTree>
    <p:extLst>
      <p:ext uri="{BB962C8B-B14F-4D97-AF65-F5344CB8AC3E}">
        <p14:creationId xmlns:p14="http://schemas.microsoft.com/office/powerpoint/2010/main" val="3401100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181600" y="1600199"/>
            <a:ext cx="2362200" cy="3733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49</a:t>
            </a:fld>
            <a:endParaRPr lang="en-US"/>
          </a:p>
        </p:txBody>
      </p:sp>
      <p:sp>
        <p:nvSpPr>
          <p:cNvPr id="6" name="Oval 5"/>
          <p:cNvSpPr/>
          <p:nvPr/>
        </p:nvSpPr>
        <p:spPr>
          <a:xfrm>
            <a:off x="1219200" y="1600200"/>
            <a:ext cx="2362200" cy="3733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410200" y="1600200"/>
            <a:ext cx="1905000" cy="23622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Particular phase</a:t>
            </a:r>
          </a:p>
        </p:txBody>
      </p:sp>
      <p:sp>
        <p:nvSpPr>
          <p:cNvPr id="8" name="Half Frame 7"/>
          <p:cNvSpPr/>
          <p:nvPr/>
        </p:nvSpPr>
        <p:spPr>
          <a:xfrm rot="2625393">
            <a:off x="1352600" y="536256"/>
            <a:ext cx="2476401" cy="2127886"/>
          </a:xfrm>
          <a:prstGeom prst="halfFram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2625393">
            <a:off x="5314999" y="555304"/>
            <a:ext cx="2476401" cy="2127886"/>
          </a:xfrm>
          <a:prstGeom prst="halfFram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1219200" y="1619247"/>
            <a:ext cx="2362200" cy="37338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600" dirty="0"/>
              <a:t>ITV</a:t>
            </a:r>
          </a:p>
        </p:txBody>
      </p:sp>
    </p:spTree>
    <p:extLst>
      <p:ext uri="{BB962C8B-B14F-4D97-AF65-F5344CB8AC3E}">
        <p14:creationId xmlns:p14="http://schemas.microsoft.com/office/powerpoint/2010/main" val="75353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65C14-62F3-3CBD-3B6E-5C6F6E2FD045}"/>
              </a:ext>
            </a:extLst>
          </p:cNvPr>
          <p:cNvSpPr>
            <a:spLocks noGrp="1"/>
          </p:cNvSpPr>
          <p:nvPr>
            <p:ph type="title"/>
          </p:nvPr>
        </p:nvSpPr>
        <p:spPr>
          <a:prstGeom prst="roundRect">
            <a:avLst/>
          </a:prstGeom>
          <a:solidFill>
            <a:srgbClr val="FF0000"/>
          </a:solidFill>
        </p:spPr>
        <p:txBody>
          <a:bodyPr/>
          <a:lstStyle/>
          <a:p>
            <a:r>
              <a:rPr lang="en-US" dirty="0">
                <a:solidFill>
                  <a:schemeClr val="bg1"/>
                </a:solidFill>
              </a:rPr>
              <a:t>Organs effected by respiration</a:t>
            </a:r>
          </a:p>
        </p:txBody>
      </p:sp>
      <p:sp>
        <p:nvSpPr>
          <p:cNvPr id="6" name="Content Placeholder 5">
            <a:extLst>
              <a:ext uri="{FF2B5EF4-FFF2-40B4-BE49-F238E27FC236}">
                <a16:creationId xmlns:a16="http://schemas.microsoft.com/office/drawing/2014/main" id="{5AE58EB9-9429-6B46-F851-DD7F73EEC4BB}"/>
              </a:ext>
            </a:extLst>
          </p:cNvPr>
          <p:cNvSpPr>
            <a:spLocks noGrp="1"/>
          </p:cNvSpPr>
          <p:nvPr>
            <p:ph idx="1"/>
          </p:nvPr>
        </p:nvSpPr>
        <p:spPr>
          <a:xfrm>
            <a:off x="2819400" y="1624012"/>
            <a:ext cx="3200400" cy="4525963"/>
          </a:xfrm>
        </p:spPr>
        <p:style>
          <a:lnRef idx="2">
            <a:schemeClr val="dk1"/>
          </a:lnRef>
          <a:fillRef idx="1">
            <a:schemeClr val="lt1"/>
          </a:fillRef>
          <a:effectRef idx="0">
            <a:schemeClr val="dk1"/>
          </a:effectRef>
          <a:fontRef idx="minor">
            <a:schemeClr val="dk1"/>
          </a:fontRef>
        </p:style>
        <p:txBody>
          <a:bodyPr>
            <a:normAutofit lnSpcReduction="10000"/>
          </a:bodyPr>
          <a:lstStyle/>
          <a:p>
            <a:r>
              <a:rPr lang="en-US" b="1" dirty="0">
                <a:solidFill>
                  <a:srgbClr val="FF0000"/>
                </a:solidFill>
              </a:rPr>
              <a:t>Lung</a:t>
            </a:r>
          </a:p>
          <a:p>
            <a:r>
              <a:rPr lang="en-US" b="1" dirty="0">
                <a:solidFill>
                  <a:srgbClr val="FF0000"/>
                </a:solidFill>
              </a:rPr>
              <a:t>Mediastinum</a:t>
            </a:r>
          </a:p>
          <a:p>
            <a:r>
              <a:rPr lang="en-US" dirty="0"/>
              <a:t>Heart</a:t>
            </a:r>
          </a:p>
          <a:p>
            <a:r>
              <a:rPr lang="en-US" dirty="0"/>
              <a:t>Breast</a:t>
            </a:r>
          </a:p>
          <a:p>
            <a:r>
              <a:rPr lang="en-US" dirty="0"/>
              <a:t>Pancreas</a:t>
            </a:r>
          </a:p>
          <a:p>
            <a:r>
              <a:rPr lang="en-US" dirty="0"/>
              <a:t>Liver</a:t>
            </a:r>
          </a:p>
          <a:p>
            <a:r>
              <a:rPr lang="en-US" dirty="0"/>
              <a:t>Kidney</a:t>
            </a:r>
          </a:p>
          <a:p>
            <a:r>
              <a:rPr lang="en-US" dirty="0"/>
              <a:t>Biliary </a:t>
            </a:r>
          </a:p>
          <a:p>
            <a:endParaRPr lang="en-US" dirty="0"/>
          </a:p>
        </p:txBody>
      </p:sp>
      <p:sp>
        <p:nvSpPr>
          <p:cNvPr id="4" name="Date Placeholder 3">
            <a:extLst>
              <a:ext uri="{FF2B5EF4-FFF2-40B4-BE49-F238E27FC236}">
                <a16:creationId xmlns:a16="http://schemas.microsoft.com/office/drawing/2014/main" id="{DB0C0AF4-7818-9765-797C-66F46F827880}"/>
              </a:ext>
            </a:extLst>
          </p:cNvPr>
          <p:cNvSpPr>
            <a:spLocks noGrp="1"/>
          </p:cNvSpPr>
          <p:nvPr>
            <p:ph type="dt" sz="half" idx="10"/>
          </p:nvPr>
        </p:nvSpPr>
        <p:spPr/>
        <p:txBody>
          <a:bodyPr/>
          <a:lstStyle/>
          <a:p>
            <a:fld id="{3E9E1BEB-CF4D-49B7-8B72-F08BE89BC467}" type="datetime1">
              <a:rPr lang="en-US" smtClean="0"/>
              <a:t>9/1/2025</a:t>
            </a:fld>
            <a:endParaRPr lang="en-US"/>
          </a:p>
        </p:txBody>
      </p:sp>
      <p:sp>
        <p:nvSpPr>
          <p:cNvPr id="5" name="Slide Number Placeholder 4">
            <a:extLst>
              <a:ext uri="{FF2B5EF4-FFF2-40B4-BE49-F238E27FC236}">
                <a16:creationId xmlns:a16="http://schemas.microsoft.com/office/drawing/2014/main" id="{532673DB-B443-9210-DCDB-206F9EC74E25}"/>
              </a:ext>
            </a:extLst>
          </p:cNvPr>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4790359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a:solidFill>
            <a:srgbClr val="FF0000"/>
          </a:solidFill>
        </p:spPr>
        <p:style>
          <a:lnRef idx="2">
            <a:schemeClr val="accent2"/>
          </a:lnRef>
          <a:fillRef idx="1">
            <a:schemeClr val="lt1"/>
          </a:fillRef>
          <a:effectRef idx="0">
            <a:schemeClr val="accent2"/>
          </a:effectRef>
          <a:fontRef idx="minor">
            <a:schemeClr val="dk1"/>
          </a:fontRef>
        </p:style>
        <p:txBody>
          <a:bodyPr/>
          <a:lstStyle/>
          <a:p>
            <a:r>
              <a:rPr lang="en-US" dirty="0">
                <a:solidFill>
                  <a:schemeClr val="bg1"/>
                </a:solidFill>
              </a:rPr>
              <a:t>GATING</a:t>
            </a:r>
          </a:p>
        </p:txBody>
      </p:sp>
      <p:sp>
        <p:nvSpPr>
          <p:cNvPr id="3" name="Rectangle 2"/>
          <p:cNvSpPr/>
          <p:nvPr/>
        </p:nvSpPr>
        <p:spPr>
          <a:xfrm>
            <a:off x="457199" y="1828800"/>
            <a:ext cx="8229601" cy="457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514350" marR="0" lvl="0" indent="-51435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700" b="0" i="0" u="none" strike="noStrike" kern="1200" cap="none" spc="0" normalizeH="0" baseline="0" noProof="0" dirty="0">
                <a:ln>
                  <a:noFill/>
                </a:ln>
                <a:solidFill>
                  <a:prstClr val="black"/>
                </a:solidFill>
                <a:effectLst/>
                <a:uLnTx/>
                <a:uFillTx/>
                <a:latin typeface="Calibri"/>
                <a:ea typeface="+mn-ea"/>
                <a:cs typeface="+mn-cs"/>
              </a:rPr>
              <a:t>Delivery of radiation within a specified part of the patient’s breathing cycle termed ‘the gate’.</a:t>
            </a:r>
          </a:p>
          <a:p>
            <a:pPr marL="514350" marR="0" lvl="0" indent="-51435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700" b="0" i="0" u="none" strike="noStrike" kern="1200" cap="none" spc="0" normalizeH="0" baseline="0" noProof="0" dirty="0">
                <a:ln>
                  <a:noFill/>
                </a:ln>
                <a:solidFill>
                  <a:prstClr val="black"/>
                </a:solidFill>
                <a:effectLst/>
                <a:uLnTx/>
                <a:uFillTx/>
                <a:latin typeface="Calibri"/>
                <a:ea typeface="+mn-ea"/>
                <a:cs typeface="+mn-cs"/>
              </a:rPr>
              <a:t>Phase or amplitude based. </a:t>
            </a:r>
          </a:p>
          <a:p>
            <a:pPr marL="514350" marR="0" lvl="0" indent="-514350" algn="just" defTabSz="914400" rtl="0" eaLnBrk="1" fontAlgn="auto" latinLnBrk="0" hangingPunct="1">
              <a:lnSpc>
                <a:spcPct val="100000"/>
              </a:lnSpc>
              <a:spcBef>
                <a:spcPts val="0"/>
              </a:spcBef>
              <a:spcAft>
                <a:spcPts val="0"/>
              </a:spcAft>
              <a:buClrTx/>
              <a:buSzTx/>
              <a:buFont typeface="+mj-lt"/>
              <a:buAutoNum type="arabicPeriod"/>
              <a:tabLst/>
              <a:defRPr/>
            </a:pPr>
            <a:r>
              <a:rPr kumimoji="0" lang="fr-FR" sz="2700" b="0" i="0" u="none" strike="noStrike" kern="1200" cap="none" spc="0" normalizeH="0" baseline="0" noProof="0" dirty="0">
                <a:ln>
                  <a:noFill/>
                </a:ln>
                <a:solidFill>
                  <a:prstClr val="black"/>
                </a:solidFill>
                <a:effectLst/>
                <a:uLnTx/>
                <a:uFillTx/>
                <a:latin typeface="Calibri"/>
                <a:ea typeface="+mn-ea"/>
                <a:cs typeface="+mn-cs"/>
              </a:rPr>
              <a:t>Uses </a:t>
            </a:r>
            <a:r>
              <a:rPr kumimoji="0" lang="fr-FR" sz="2700" b="0" i="0" u="none" strike="noStrike" kern="1200" cap="none" spc="0" normalizeH="0" baseline="0" noProof="0" dirty="0" err="1">
                <a:ln>
                  <a:noFill/>
                </a:ln>
                <a:solidFill>
                  <a:prstClr val="black"/>
                </a:solidFill>
                <a:effectLst/>
                <a:uLnTx/>
                <a:uFillTx/>
                <a:latin typeface="Calibri"/>
                <a:ea typeface="+mn-ea"/>
                <a:cs typeface="+mn-cs"/>
              </a:rPr>
              <a:t>external</a:t>
            </a:r>
            <a:r>
              <a:rPr kumimoji="0" lang="fr-FR" sz="2700" b="0" i="0" u="none" strike="noStrike" kern="1200" cap="none" spc="0" normalizeH="0" baseline="0" noProof="0" dirty="0">
                <a:ln>
                  <a:noFill/>
                </a:ln>
                <a:solidFill>
                  <a:prstClr val="black"/>
                </a:solidFill>
                <a:effectLst/>
                <a:uLnTx/>
                <a:uFillTx/>
                <a:latin typeface="Calibri"/>
                <a:ea typeface="+mn-ea"/>
                <a:cs typeface="+mn-cs"/>
              </a:rPr>
              <a:t> respiration signal </a:t>
            </a:r>
            <a:r>
              <a:rPr kumimoji="0" lang="fr-FR" sz="2700" b="0" i="0" u="none" strike="noStrike" kern="1200" cap="none" spc="0" normalizeH="0" baseline="0" noProof="0" dirty="0" err="1">
                <a:ln>
                  <a:noFill/>
                </a:ln>
                <a:solidFill>
                  <a:prstClr val="black"/>
                </a:solidFill>
                <a:effectLst/>
                <a:uLnTx/>
                <a:uFillTx/>
                <a:latin typeface="Calibri"/>
                <a:ea typeface="+mn-ea"/>
                <a:cs typeface="+mn-cs"/>
              </a:rPr>
              <a:t>e.g</a:t>
            </a:r>
            <a:r>
              <a:rPr kumimoji="0" lang="fr-FR" sz="2700" b="0" i="0" u="none" strike="noStrike" kern="1200" cap="none" spc="0" normalizeH="0" baseline="0" noProof="0" dirty="0">
                <a:ln>
                  <a:noFill/>
                </a:ln>
                <a:solidFill>
                  <a:prstClr val="black"/>
                </a:solidFill>
                <a:effectLst/>
                <a:uLnTx/>
                <a:uFillTx/>
                <a:latin typeface="Calibri"/>
                <a:ea typeface="+mn-ea"/>
                <a:cs typeface="+mn-cs"/>
              </a:rPr>
              <a:t>. </a:t>
            </a:r>
            <a:r>
              <a:rPr kumimoji="0" lang="en-US" sz="2700" b="0" i="0" u="none" strike="noStrike" kern="1200" cap="none" spc="0" normalizeH="0" baseline="0" noProof="0" dirty="0">
                <a:ln>
                  <a:noFill/>
                </a:ln>
                <a:solidFill>
                  <a:prstClr val="black"/>
                </a:solidFill>
                <a:effectLst/>
                <a:uLnTx/>
                <a:uFillTx/>
                <a:latin typeface="Calibri"/>
                <a:ea typeface="+mn-ea"/>
                <a:cs typeface="+mn-cs"/>
              </a:rPr>
              <a:t>infrared, </a:t>
            </a:r>
            <a:r>
              <a:rPr kumimoji="0" lang="en-US" sz="2700" b="0" i="0" u="none" strike="noStrike" kern="1200" cap="none" spc="0" normalizeH="0" baseline="0" noProof="0" dirty="0" err="1">
                <a:ln>
                  <a:noFill/>
                </a:ln>
                <a:solidFill>
                  <a:prstClr val="black"/>
                </a:solidFill>
                <a:effectLst/>
                <a:uLnTx/>
                <a:uFillTx/>
                <a:latin typeface="Calibri"/>
                <a:ea typeface="+mn-ea"/>
                <a:cs typeface="+mn-cs"/>
              </a:rPr>
              <a:t>spirometry</a:t>
            </a:r>
            <a:r>
              <a:rPr kumimoji="0" lang="en-US" sz="2700" b="0" i="0" u="none" strike="noStrike" kern="1200" cap="none" spc="0" normalizeH="0" baseline="0" noProof="0" dirty="0">
                <a:ln>
                  <a:noFill/>
                </a:ln>
                <a:solidFill>
                  <a:prstClr val="black"/>
                </a:solidFill>
                <a:effectLst/>
                <a:uLnTx/>
                <a:uFillTx/>
                <a:latin typeface="Calibri"/>
                <a:ea typeface="+mn-ea"/>
                <a:cs typeface="+mn-cs"/>
              </a:rPr>
              <a:t>, </a:t>
            </a:r>
            <a:r>
              <a:rPr kumimoji="0" lang="en-US" sz="2700" b="0" i="0" u="none" strike="noStrike" kern="1200" cap="none" spc="0" normalizeH="0" baseline="0" noProof="0" dirty="0" err="1">
                <a:ln>
                  <a:noFill/>
                </a:ln>
                <a:solidFill>
                  <a:prstClr val="black"/>
                </a:solidFill>
                <a:effectLst/>
                <a:uLnTx/>
                <a:uFillTx/>
                <a:latin typeface="Calibri"/>
                <a:ea typeface="+mn-ea"/>
                <a:cs typeface="+mn-cs"/>
              </a:rPr>
              <a:t>thermistors</a:t>
            </a:r>
            <a:r>
              <a:rPr kumimoji="0" lang="en-US" sz="2700" b="0" i="0" u="none" strike="noStrike" kern="1200" cap="none" spc="0" normalizeH="0" baseline="0" noProof="0" dirty="0">
                <a:ln>
                  <a:noFill/>
                </a:ln>
                <a:solidFill>
                  <a:prstClr val="black"/>
                </a:solidFill>
                <a:effectLst/>
                <a:uLnTx/>
                <a:uFillTx/>
                <a:latin typeface="Calibri"/>
                <a:ea typeface="+mn-ea"/>
                <a:cs typeface="+mn-cs"/>
              </a:rPr>
              <a:t> or internal </a:t>
            </a:r>
            <a:r>
              <a:rPr kumimoji="0" lang="en-US" sz="2700" b="0" i="0" u="none" strike="noStrike" kern="1200" cap="none" spc="0" normalizeH="0" baseline="0" noProof="0" dirty="0" err="1">
                <a:ln>
                  <a:noFill/>
                </a:ln>
                <a:solidFill>
                  <a:prstClr val="black"/>
                </a:solidFill>
                <a:effectLst/>
                <a:uLnTx/>
                <a:uFillTx/>
                <a:latin typeface="Calibri"/>
                <a:ea typeface="+mn-ea"/>
                <a:cs typeface="+mn-cs"/>
              </a:rPr>
              <a:t>fiducials</a:t>
            </a:r>
            <a:r>
              <a:rPr kumimoji="0" lang="en-US" sz="2700" b="0" i="0" u="none" strike="noStrike" kern="1200" cap="none" spc="0" normalizeH="0" baseline="0" noProof="0" dirty="0">
                <a:ln>
                  <a:noFill/>
                </a:ln>
                <a:solidFill>
                  <a:prstClr val="black"/>
                </a:solidFill>
                <a:effectLst/>
                <a:uLnTx/>
                <a:uFillTx/>
                <a:latin typeface="Calibri"/>
                <a:ea typeface="+mn-ea"/>
                <a:cs typeface="+mn-cs"/>
              </a:rPr>
              <a:t>. internal </a:t>
            </a:r>
            <a:r>
              <a:rPr kumimoji="0" lang="en-US" sz="2700" b="0" i="0" u="none" strike="noStrike" kern="1200" cap="none" spc="0" normalizeH="0" baseline="0" noProof="0" dirty="0" err="1">
                <a:ln>
                  <a:noFill/>
                </a:ln>
                <a:solidFill>
                  <a:prstClr val="black"/>
                </a:solidFill>
                <a:effectLst/>
                <a:uLnTx/>
                <a:uFillTx/>
                <a:latin typeface="Calibri"/>
                <a:ea typeface="+mn-ea"/>
                <a:cs typeface="+mn-cs"/>
              </a:rPr>
              <a:t>fiducials</a:t>
            </a:r>
            <a:r>
              <a:rPr kumimoji="0" lang="en-US" sz="2700" b="0" i="0" u="none" strike="noStrike" kern="1200" cap="none" spc="0" normalizeH="0" baseline="0" noProof="0" dirty="0">
                <a:ln>
                  <a:noFill/>
                </a:ln>
                <a:solidFill>
                  <a:prstClr val="black"/>
                </a:solidFill>
                <a:effectLst/>
                <a:uLnTx/>
                <a:uFillTx/>
                <a:latin typeface="Calibri"/>
                <a:ea typeface="+mn-ea"/>
                <a:cs typeface="+mn-cs"/>
              </a:rPr>
              <a:t>.</a:t>
            </a:r>
          </a:p>
          <a:p>
            <a:pPr marL="514350" indent="-514350" algn="just">
              <a:buFont typeface="+mj-lt"/>
              <a:buAutoNum type="arabicPeriod"/>
              <a:defRPr/>
            </a:pPr>
            <a:r>
              <a:rPr lang="en-US" sz="2400" dirty="0">
                <a:solidFill>
                  <a:prstClr val="black"/>
                </a:solidFill>
              </a:rPr>
              <a:t>Imaging and treatment </a:t>
            </a:r>
            <a:r>
              <a:rPr lang="en-US" sz="2400" dirty="0" err="1">
                <a:solidFill>
                  <a:prstClr val="black"/>
                </a:solidFill>
              </a:rPr>
              <a:t>synchronised</a:t>
            </a:r>
            <a:r>
              <a:rPr lang="en-US" sz="2400" dirty="0">
                <a:solidFill>
                  <a:prstClr val="black"/>
                </a:solidFill>
              </a:rPr>
              <a:t> with patient’s breathing cycle</a:t>
            </a:r>
          </a:p>
          <a:p>
            <a:pPr marL="514350" marR="0" lvl="0" indent="-514350" algn="just"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7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0267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descr="No automatic alt text available."/>
          <p:cNvPicPr>
            <a:picLocks noChangeAspect="1" noChangeArrowheads="1"/>
          </p:cNvPicPr>
          <p:nvPr/>
        </p:nvPicPr>
        <p:blipFill>
          <a:blip r:embed="rId2"/>
          <a:srcRect/>
          <a:stretch>
            <a:fillRect/>
          </a:stretch>
        </p:blipFill>
        <p:spPr bwMode="auto">
          <a:xfrm>
            <a:off x="0" y="0"/>
            <a:ext cx="9144000" cy="6858000"/>
          </a:xfrm>
          <a:prstGeom prst="rect">
            <a:avLst/>
          </a:prstGeom>
          <a:noFill/>
        </p:spPr>
      </p:pic>
      <p:cxnSp>
        <p:nvCxnSpPr>
          <p:cNvPr id="5" name="Straight Connector 4"/>
          <p:cNvCxnSpPr/>
          <p:nvPr/>
        </p:nvCxnSpPr>
        <p:spPr>
          <a:xfrm>
            <a:off x="1600200" y="2133600"/>
            <a:ext cx="0" cy="45720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7886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a:solidFill>
            <a:srgbClr val="FF0000"/>
          </a:solidFill>
        </p:spPr>
        <p:txBody>
          <a:bodyPr>
            <a:normAutofit fontScale="90000"/>
          </a:bodyPr>
          <a:lstStyle/>
          <a:p>
            <a:r>
              <a:rPr lang="en-US" dirty="0">
                <a:solidFill>
                  <a:schemeClr val="bg1"/>
                </a:solidFill>
              </a:rPr>
              <a:t>PHASE BASED TREATMENT- </a:t>
            </a:r>
            <a:br>
              <a:rPr lang="en-US" dirty="0">
                <a:solidFill>
                  <a:schemeClr val="bg1"/>
                </a:solidFill>
              </a:rPr>
            </a:br>
            <a:r>
              <a:rPr lang="en-US" dirty="0">
                <a:solidFill>
                  <a:schemeClr val="bg1"/>
                </a:solidFill>
              </a:rPr>
              <a:t>CHOOSING PART OF DUTY CYCLE</a:t>
            </a:r>
          </a:p>
        </p:txBody>
      </p:sp>
      <p:sp>
        <p:nvSpPr>
          <p:cNvPr id="4" name="object 7"/>
          <p:cNvSpPr/>
          <p:nvPr/>
        </p:nvSpPr>
        <p:spPr>
          <a:xfrm>
            <a:off x="469232" y="1525588"/>
            <a:ext cx="8344301" cy="483076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76166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4CE4D4-CB79-CB8F-E78A-A04F2ECE8F2B}"/>
              </a:ext>
            </a:extLst>
          </p:cNvPr>
          <p:cNvSpPr>
            <a:spLocks noGrp="1"/>
          </p:cNvSpPr>
          <p:nvPr>
            <p:ph type="title"/>
          </p:nvPr>
        </p:nvSpPr>
        <p:spPr>
          <a:prstGeom prst="roundRect">
            <a:avLst/>
          </a:prstGeom>
          <a:solidFill>
            <a:srgbClr val="FF0000"/>
          </a:solidFill>
        </p:spPr>
        <p:txBody>
          <a:bodyPr>
            <a:normAutofit/>
          </a:bodyPr>
          <a:lstStyle/>
          <a:p>
            <a:pPr algn="ctr"/>
            <a:r>
              <a:rPr lang="en-US" dirty="0">
                <a:solidFill>
                  <a:schemeClr val="bg1"/>
                </a:solidFill>
              </a:rPr>
              <a:t>Varian RPM gating synchronization</a:t>
            </a:r>
          </a:p>
        </p:txBody>
      </p:sp>
      <p:pic>
        <p:nvPicPr>
          <p:cNvPr id="20482" name="Picture 2" descr="The VARIAN RPM system. An infrared camera (a) illuminates a marker on... |  Download Scientific Diagram">
            <a:extLst>
              <a:ext uri="{FF2B5EF4-FFF2-40B4-BE49-F238E27FC236}">
                <a16:creationId xmlns:a16="http://schemas.microsoft.com/office/drawing/2014/main" id="{89C4B787-4799-0478-1991-FDCC92AA1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09368"/>
            <a:ext cx="8229600" cy="502412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800600" y="2836572"/>
            <a:ext cx="1442434" cy="1184856"/>
          </a:xfrm>
          <a:prstGeom prst="ellipse">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Oval 4"/>
          <p:cNvSpPr/>
          <p:nvPr/>
        </p:nvSpPr>
        <p:spPr>
          <a:xfrm>
            <a:off x="1226842" y="2496355"/>
            <a:ext cx="1442434" cy="1184856"/>
          </a:xfrm>
          <a:prstGeom prst="ellipse">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86672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F2C7A9E-4B8F-B57F-08BD-84CD1FF61F26}"/>
              </a:ext>
            </a:extLst>
          </p:cNvPr>
          <p:cNvSpPr>
            <a:spLocks noGrp="1"/>
          </p:cNvSpPr>
          <p:nvPr>
            <p:ph type="dt" sz="half" idx="10"/>
          </p:nvPr>
        </p:nvSpPr>
        <p:spPr/>
        <p:txBody>
          <a:bodyPr/>
          <a:lstStyle/>
          <a:p>
            <a:fld id="{52060979-4D42-4437-9D2E-4C1B8FC39A65}" type="datetime1">
              <a:rPr lang="en-US" smtClean="0"/>
              <a:t>9/1/2025</a:t>
            </a:fld>
            <a:endParaRPr lang="en-US"/>
          </a:p>
        </p:txBody>
      </p:sp>
      <p:sp>
        <p:nvSpPr>
          <p:cNvPr id="4" name="Slide Number Placeholder 3">
            <a:extLst>
              <a:ext uri="{FF2B5EF4-FFF2-40B4-BE49-F238E27FC236}">
                <a16:creationId xmlns:a16="http://schemas.microsoft.com/office/drawing/2014/main" id="{3A821576-9BEB-084A-227B-82731F91915A}"/>
              </a:ext>
            </a:extLst>
          </p:cNvPr>
          <p:cNvSpPr>
            <a:spLocks noGrp="1"/>
          </p:cNvSpPr>
          <p:nvPr>
            <p:ph type="sldNum" sz="quarter" idx="12"/>
          </p:nvPr>
        </p:nvSpPr>
        <p:spPr/>
        <p:txBody>
          <a:bodyPr/>
          <a:lstStyle/>
          <a:p>
            <a:fld id="{B6F15528-21DE-4FAA-801E-634DDDAF4B2B}" type="slidenum">
              <a:rPr lang="en-US" smtClean="0"/>
              <a:pPr/>
              <a:t>54</a:t>
            </a:fld>
            <a:endParaRPr lang="en-US"/>
          </a:p>
        </p:txBody>
      </p:sp>
      <p:sp>
        <p:nvSpPr>
          <p:cNvPr id="5" name="AutoShape 2" descr="Setup for Recording the Breathing Signals of a Patient Using the Varian...  | Download Scientific Diagram">
            <a:extLst>
              <a:ext uri="{FF2B5EF4-FFF2-40B4-BE49-F238E27FC236}">
                <a16:creationId xmlns:a16="http://schemas.microsoft.com/office/drawing/2014/main" id="{DD408948-050A-D313-8426-4E413A1E2D0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69AF5BE2-B98C-6387-5C75-9C5A6253FCDB}"/>
              </a:ext>
            </a:extLst>
          </p:cNvPr>
          <p:cNvPicPr>
            <a:picLocks noChangeAspect="1"/>
          </p:cNvPicPr>
          <p:nvPr/>
        </p:nvPicPr>
        <p:blipFill rotWithShape="1">
          <a:blip r:embed="rId2"/>
          <a:srcRect b="21504"/>
          <a:stretch/>
        </p:blipFill>
        <p:spPr>
          <a:xfrm>
            <a:off x="0" y="0"/>
            <a:ext cx="9144000" cy="6858000"/>
          </a:xfrm>
          <a:prstGeom prst="rect">
            <a:avLst/>
          </a:prstGeom>
        </p:spPr>
      </p:pic>
    </p:spTree>
    <p:extLst>
      <p:ext uri="{BB962C8B-B14F-4D97-AF65-F5344CB8AC3E}">
        <p14:creationId xmlns:p14="http://schemas.microsoft.com/office/powerpoint/2010/main" val="31706222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a:solidFill>
            <a:srgbClr val="FF0000"/>
          </a:solidFill>
        </p:spPr>
        <p:txBody>
          <a:bodyPr/>
          <a:lstStyle/>
          <a:p>
            <a:r>
              <a:rPr lang="en-US" dirty="0">
                <a:solidFill>
                  <a:schemeClr val="bg1"/>
                </a:solidFill>
              </a:rPr>
              <a:t>PRESSURE</a:t>
            </a:r>
            <a:r>
              <a:rPr lang="en-US" dirty="0"/>
              <a:t> </a:t>
            </a:r>
            <a:r>
              <a:rPr lang="en-US" dirty="0">
                <a:solidFill>
                  <a:schemeClr val="bg1"/>
                </a:solidFill>
              </a:rPr>
              <a:t>SENSOR GATING</a:t>
            </a:r>
          </a:p>
        </p:txBody>
      </p:sp>
      <p:sp>
        <p:nvSpPr>
          <p:cNvPr id="3" name="Content Placeholder 2"/>
          <p:cNvSpPr>
            <a:spLocks noGrp="1"/>
          </p:cNvSpPr>
          <p:nvPr>
            <p:ph idx="1"/>
          </p:nvPr>
        </p:nvSpPr>
        <p:spPr/>
        <p:txBody>
          <a:bodyPr/>
          <a:lstStyle/>
          <a:p>
            <a:endParaRPr lang="en-US"/>
          </a:p>
        </p:txBody>
      </p:sp>
      <p:pic>
        <p:nvPicPr>
          <p:cNvPr id="34818" name="Picture 2" descr="Image may contain: text"/>
          <p:cNvPicPr>
            <a:picLocks noChangeAspect="1" noChangeArrowheads="1"/>
          </p:cNvPicPr>
          <p:nvPr/>
        </p:nvPicPr>
        <p:blipFill>
          <a:blip r:embed="rId2"/>
          <a:srcRect/>
          <a:stretch>
            <a:fillRect/>
          </a:stretch>
        </p:blipFill>
        <p:spPr bwMode="auto">
          <a:xfrm>
            <a:off x="457200" y="1417638"/>
            <a:ext cx="8305800" cy="5105401"/>
          </a:xfrm>
          <a:prstGeom prst="rect">
            <a:avLst/>
          </a:prstGeom>
          <a:noFill/>
        </p:spPr>
      </p:pic>
    </p:spTree>
    <p:extLst>
      <p:ext uri="{BB962C8B-B14F-4D97-AF65-F5344CB8AC3E}">
        <p14:creationId xmlns:p14="http://schemas.microsoft.com/office/powerpoint/2010/main" val="11897418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844" name="Picture 4" descr="No automatic alt text available."/>
          <p:cNvPicPr>
            <a:picLocks noChangeAspect="1" noChangeArrowheads="1"/>
          </p:cNvPicPr>
          <p:nvPr/>
        </p:nvPicPr>
        <p:blipFill>
          <a:blip r:embed="rId2"/>
          <a:srcRect/>
          <a:stretch>
            <a:fillRect/>
          </a:stretch>
        </p:blipFill>
        <p:spPr bwMode="auto">
          <a:xfrm>
            <a:off x="0" y="1"/>
            <a:ext cx="9144000" cy="6858000"/>
          </a:xfrm>
          <a:prstGeom prst="rect">
            <a:avLst/>
          </a:prstGeom>
          <a:noFill/>
        </p:spPr>
      </p:pic>
    </p:spTree>
    <p:extLst>
      <p:ext uri="{BB962C8B-B14F-4D97-AF65-F5344CB8AC3E}">
        <p14:creationId xmlns:p14="http://schemas.microsoft.com/office/powerpoint/2010/main" val="37054858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9951D-2F5F-83A8-8C22-017E29E66FC4}"/>
              </a:ext>
            </a:extLst>
          </p:cNvPr>
          <p:cNvSpPr>
            <a:spLocks noGrp="1"/>
          </p:cNvSpPr>
          <p:nvPr>
            <p:ph type="title"/>
          </p:nvPr>
        </p:nvSpPr>
        <p:spPr>
          <a:xfrm>
            <a:off x="457200" y="2438400"/>
            <a:ext cx="8229600" cy="1143000"/>
          </a:xfrm>
          <a:prstGeom prst="roundRect">
            <a:avLst/>
          </a:prstGeom>
          <a:solidFill>
            <a:srgbClr val="FF0000"/>
          </a:solidFill>
        </p:spPr>
        <p:style>
          <a:lnRef idx="2">
            <a:schemeClr val="dk1"/>
          </a:lnRef>
          <a:fillRef idx="1">
            <a:schemeClr val="lt1"/>
          </a:fillRef>
          <a:effectRef idx="0">
            <a:schemeClr val="dk1"/>
          </a:effectRef>
          <a:fontRef idx="minor">
            <a:schemeClr val="dk1"/>
          </a:fontRef>
        </p:style>
        <p:txBody>
          <a:bodyPr/>
          <a:lstStyle/>
          <a:p>
            <a:r>
              <a:rPr lang="en-US" dirty="0">
                <a:solidFill>
                  <a:schemeClr val="bg1"/>
                </a:solidFill>
              </a:rPr>
              <a:t>Camera based gating</a:t>
            </a:r>
          </a:p>
        </p:txBody>
      </p:sp>
      <p:sp>
        <p:nvSpPr>
          <p:cNvPr id="5" name="Slide Number Placeholder 4">
            <a:extLst>
              <a:ext uri="{FF2B5EF4-FFF2-40B4-BE49-F238E27FC236}">
                <a16:creationId xmlns:a16="http://schemas.microsoft.com/office/drawing/2014/main" id="{013361F7-A7ED-67D7-FDCB-CCD9EBAE4A7A}"/>
              </a:ext>
            </a:extLst>
          </p:cNvPr>
          <p:cNvSpPr>
            <a:spLocks noGrp="1"/>
          </p:cNvSpPr>
          <p:nvPr>
            <p:ph type="sldNum" sz="quarter" idx="12"/>
          </p:nvPr>
        </p:nvSpPr>
        <p:spPr/>
        <p:txBody>
          <a:bodyPr/>
          <a:lstStyle/>
          <a:p>
            <a:fld id="{B6F15528-21DE-4FAA-801E-634DDDAF4B2B}" type="slidenum">
              <a:rPr lang="en-US" smtClean="0"/>
              <a:pPr/>
              <a:t>57</a:t>
            </a:fld>
            <a:endParaRPr lang="en-US"/>
          </a:p>
        </p:txBody>
      </p:sp>
    </p:spTree>
    <p:extLst>
      <p:ext uri="{BB962C8B-B14F-4D97-AF65-F5344CB8AC3E}">
        <p14:creationId xmlns:p14="http://schemas.microsoft.com/office/powerpoint/2010/main" val="39728418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A8303C7-F8BC-4692-D608-80B8C38B71D4}"/>
              </a:ext>
            </a:extLst>
          </p:cNvPr>
          <p:cNvSpPr>
            <a:spLocks noGrp="1"/>
          </p:cNvSpPr>
          <p:nvPr>
            <p:ph type="title"/>
          </p:nvPr>
        </p:nvSpPr>
        <p:spPr>
          <a:prstGeom prst="roundRect">
            <a:avLst/>
          </a:prstGeom>
          <a:solidFill>
            <a:srgbClr val="FF0000"/>
          </a:solidFill>
        </p:spPr>
        <p:txBody>
          <a:bodyPr/>
          <a:lstStyle/>
          <a:p>
            <a:r>
              <a:rPr lang="en-US" dirty="0">
                <a:solidFill>
                  <a:schemeClr val="bg1"/>
                </a:solidFill>
              </a:rPr>
              <a:t>Vision RT- SGRT - GATE RT</a:t>
            </a:r>
          </a:p>
        </p:txBody>
      </p:sp>
      <p:sp>
        <p:nvSpPr>
          <p:cNvPr id="5" name="Slide Number Placeholder 4">
            <a:extLst>
              <a:ext uri="{FF2B5EF4-FFF2-40B4-BE49-F238E27FC236}">
                <a16:creationId xmlns:a16="http://schemas.microsoft.com/office/drawing/2014/main" id="{C7036A06-B5F3-1DA9-8A6E-F8F19C4D3A51}"/>
              </a:ext>
            </a:extLst>
          </p:cNvPr>
          <p:cNvSpPr>
            <a:spLocks noGrp="1"/>
          </p:cNvSpPr>
          <p:nvPr>
            <p:ph type="sldNum" sz="quarter" idx="12"/>
          </p:nvPr>
        </p:nvSpPr>
        <p:spPr/>
        <p:txBody>
          <a:bodyPr/>
          <a:lstStyle/>
          <a:p>
            <a:fld id="{B6F15528-21DE-4FAA-801E-634DDDAF4B2B}" type="slidenum">
              <a:rPr lang="en-US" smtClean="0"/>
              <a:pPr/>
              <a:t>58</a:t>
            </a:fld>
            <a:endParaRPr lang="en-US"/>
          </a:p>
        </p:txBody>
      </p:sp>
      <p:pic>
        <p:nvPicPr>
          <p:cNvPr id="7" name="Picture 6">
            <a:extLst>
              <a:ext uri="{FF2B5EF4-FFF2-40B4-BE49-F238E27FC236}">
                <a16:creationId xmlns:a16="http://schemas.microsoft.com/office/drawing/2014/main" id="{7113AFCD-909B-6ECD-4C93-67EFCC8F1C7F}"/>
              </a:ext>
            </a:extLst>
          </p:cNvPr>
          <p:cNvPicPr>
            <a:picLocks noChangeAspect="1"/>
          </p:cNvPicPr>
          <p:nvPr/>
        </p:nvPicPr>
        <p:blipFill>
          <a:blip r:embed="rId2"/>
          <a:stretch>
            <a:fillRect/>
          </a:stretch>
        </p:blipFill>
        <p:spPr>
          <a:xfrm>
            <a:off x="465221" y="1640272"/>
            <a:ext cx="8229600" cy="44934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830217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8130" name="Picture 2" descr="No automatic alt text available."/>
          <p:cNvPicPr>
            <a:picLocks noChangeAspect="1" noChangeArrowheads="1"/>
          </p:cNvPicPr>
          <p:nvPr/>
        </p:nvPicPr>
        <p:blipFill>
          <a:blip r:embed="rId2"/>
          <a:srcRect/>
          <a:stretch>
            <a:fillRect/>
          </a:stretch>
        </p:blipFill>
        <p:spPr bwMode="auto">
          <a:xfrm>
            <a:off x="0" y="1"/>
            <a:ext cx="9144000" cy="6858000"/>
          </a:xfrm>
          <a:prstGeom prst="rect">
            <a:avLst/>
          </a:prstGeom>
          <a:noFill/>
        </p:spPr>
      </p:pic>
    </p:spTree>
    <p:extLst>
      <p:ext uri="{BB962C8B-B14F-4D97-AF65-F5344CB8AC3E}">
        <p14:creationId xmlns:p14="http://schemas.microsoft.com/office/powerpoint/2010/main" val="3553674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862E-E9BE-ADF3-D51A-7127A6F2D1A7}"/>
              </a:ext>
            </a:extLst>
          </p:cNvPr>
          <p:cNvSpPr>
            <a:spLocks noGrp="1"/>
          </p:cNvSpPr>
          <p:nvPr>
            <p:ph type="title"/>
          </p:nvPr>
        </p:nvSpPr>
        <p:spPr>
          <a:xfrm>
            <a:off x="457200" y="274638"/>
            <a:ext cx="8229600" cy="1139492"/>
          </a:xfrm>
          <a:prstGeom prst="roundRect">
            <a:avLst/>
          </a:prstGeom>
          <a:solidFill>
            <a:srgbClr val="FF0000"/>
          </a:solidFill>
        </p:spPr>
        <p:txBody>
          <a:bodyPr/>
          <a:lstStyle/>
          <a:p>
            <a:r>
              <a:rPr lang="en-US" dirty="0">
                <a:solidFill>
                  <a:schemeClr val="bg1"/>
                </a:solidFill>
              </a:rPr>
              <a:t>Is lung moves?</a:t>
            </a:r>
          </a:p>
        </p:txBody>
      </p:sp>
      <p:sp>
        <p:nvSpPr>
          <p:cNvPr id="4" name="Date Placeholder 3">
            <a:extLst>
              <a:ext uri="{FF2B5EF4-FFF2-40B4-BE49-F238E27FC236}">
                <a16:creationId xmlns:a16="http://schemas.microsoft.com/office/drawing/2014/main" id="{847C9037-8F12-9232-9790-AAEA20D0FD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9E1BEB-CF4D-49B7-8B72-F08BE89BC46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4D536F31-0C8D-BB1E-F901-7E48FAA23F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8F7977F2-A802-67F9-C279-5992D1B00903}"/>
              </a:ext>
            </a:extLst>
          </p:cNvPr>
          <p:cNvSpPr txBox="1">
            <a:spLocks/>
          </p:cNvSpPr>
          <p:nvPr/>
        </p:nvSpPr>
        <p:spPr>
          <a:xfrm>
            <a:off x="434622" y="2438400"/>
            <a:ext cx="8229600" cy="1447800"/>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Yes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As you go from apex to Lower movement increases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As you go from medial to lateral movement increases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69652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7FC5A-8C2D-3A9D-44A3-EF6C024DC1CC}"/>
              </a:ext>
            </a:extLst>
          </p:cNvPr>
          <p:cNvSpPr>
            <a:spLocks noGrp="1"/>
          </p:cNvSpPr>
          <p:nvPr>
            <p:ph type="title"/>
          </p:nvPr>
        </p:nvSpPr>
        <p:spPr>
          <a:xfrm>
            <a:off x="473242" y="2590800"/>
            <a:ext cx="8229600" cy="1143000"/>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a:lstStyle/>
          <a:p>
            <a:r>
              <a:rPr lang="en-US" dirty="0">
                <a:solidFill>
                  <a:schemeClr val="bg1"/>
                </a:solidFill>
              </a:rPr>
              <a:t>Tracking </a:t>
            </a:r>
          </a:p>
        </p:txBody>
      </p:sp>
      <p:sp>
        <p:nvSpPr>
          <p:cNvPr id="5" name="Slide Number Placeholder 4">
            <a:extLst>
              <a:ext uri="{FF2B5EF4-FFF2-40B4-BE49-F238E27FC236}">
                <a16:creationId xmlns:a16="http://schemas.microsoft.com/office/drawing/2014/main" id="{9054177C-BE39-4859-9FD5-166679507565}"/>
              </a:ext>
            </a:extLst>
          </p:cNvPr>
          <p:cNvSpPr>
            <a:spLocks noGrp="1"/>
          </p:cNvSpPr>
          <p:nvPr>
            <p:ph type="sldNum" sz="quarter" idx="12"/>
          </p:nvPr>
        </p:nvSpPr>
        <p:spPr/>
        <p:txBody>
          <a:bodyPr/>
          <a:lstStyle/>
          <a:p>
            <a:fld id="{B6F15528-21DE-4FAA-801E-634DDDAF4B2B}" type="slidenum">
              <a:rPr lang="en-US" smtClean="0"/>
              <a:pPr/>
              <a:t>60</a:t>
            </a:fld>
            <a:endParaRPr lang="en-US"/>
          </a:p>
        </p:txBody>
      </p:sp>
    </p:spTree>
    <p:extLst>
      <p:ext uri="{BB962C8B-B14F-4D97-AF65-F5344CB8AC3E}">
        <p14:creationId xmlns:p14="http://schemas.microsoft.com/office/powerpoint/2010/main" val="34570613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61</a:t>
            </a:fld>
            <a:endParaRPr lang="en-US">
              <a:solidFill>
                <a:prstClr val="black">
                  <a:tint val="75000"/>
                </a:prstClr>
              </a:solidFill>
            </a:endParaRPr>
          </a:p>
        </p:txBody>
      </p:sp>
      <p:pic>
        <p:nvPicPr>
          <p:cNvPr id="1026" name="Picture 2" descr="Medical - TibaRay, Inc."/>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87549"/>
            <a:ext cx="8193505" cy="3905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D757FC5A-8C2D-3A9D-44A3-EF6C024DC1CC}"/>
              </a:ext>
            </a:extLst>
          </p:cNvPr>
          <p:cNvSpPr>
            <a:spLocks noGrp="1"/>
          </p:cNvSpPr>
          <p:nvPr>
            <p:ph type="title"/>
          </p:nvPr>
        </p:nvSpPr>
        <p:spPr>
          <a:xfrm>
            <a:off x="421105" y="381000"/>
            <a:ext cx="8229600" cy="1143000"/>
          </a:xfrm>
          <a:prstGeom prst="roundRect">
            <a:avLst/>
          </a:prstGeom>
          <a:solidFill>
            <a:srgbClr val="FF0000"/>
          </a:solidFill>
          <a:ln>
            <a:noFill/>
          </a:ln>
        </p:spPr>
        <p:style>
          <a:lnRef idx="2">
            <a:schemeClr val="accent2"/>
          </a:lnRef>
          <a:fillRef idx="1">
            <a:schemeClr val="lt1"/>
          </a:fillRef>
          <a:effectRef idx="0">
            <a:schemeClr val="accent2"/>
          </a:effectRef>
          <a:fontRef idx="minor">
            <a:schemeClr val="dk1"/>
          </a:fontRef>
        </p:style>
        <p:txBody>
          <a:bodyPr/>
          <a:lstStyle/>
          <a:p>
            <a:r>
              <a:rPr lang="en-US" dirty="0">
                <a:solidFill>
                  <a:schemeClr val="bg1"/>
                </a:solidFill>
              </a:rPr>
              <a:t>Last one – tracking the tumor</a:t>
            </a:r>
          </a:p>
        </p:txBody>
      </p:sp>
    </p:spTree>
    <p:extLst>
      <p:ext uri="{BB962C8B-B14F-4D97-AF65-F5344CB8AC3E}">
        <p14:creationId xmlns:p14="http://schemas.microsoft.com/office/powerpoint/2010/main" val="12719554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2" descr="No automatic alt text availabl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7493955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Principle of RTT&#10; "/>
          <p:cNvPicPr>
            <a:picLocks noChangeAspect="1" noChangeArrowheads="1"/>
          </p:cNvPicPr>
          <p:nvPr/>
        </p:nvPicPr>
        <p:blipFill rotWithShape="1">
          <a:blip r:embed="rId2"/>
          <a:srcRect b="34444"/>
          <a:stretch/>
        </p:blipFill>
        <p:spPr bwMode="auto">
          <a:xfrm>
            <a:off x="0" y="1219200"/>
            <a:ext cx="9144000"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31189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Requisites of Correlation Model&#10;â¢ Accuracy&#10;â¢ Speed&#10;â¢ Imaging dose required should be minimum&#10; "/>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8711278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A949C-D3C5-4503-95AE-555F9DA2F8F1}" type="datetime1">
              <a:rPr lang="en-US" smtClean="0"/>
              <a:t>9/1/2025</a:t>
            </a:fld>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65</a:t>
            </a:fld>
            <a:endParaRPr lang="en-US"/>
          </a:p>
        </p:txBody>
      </p:sp>
      <p:pic>
        <p:nvPicPr>
          <p:cNvPr id="1026" name="Picture 2" descr="Practical Assessment of Bronchoscopically Inserted Fiducial Markers for  Image Guidance in Stereotactic Lung Radiotherapy - ScienceDir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3846" cy="672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1068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66</a:t>
            </a:fld>
            <a:endParaRPr lang="en-US"/>
          </a:p>
        </p:txBody>
      </p:sp>
      <p:pic>
        <p:nvPicPr>
          <p:cNvPr id="3074" name="Picture 2" descr="Radiotherapy treatment system (Cyberknife) using external markers to...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152400"/>
            <a:ext cx="809625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6699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62" name="Picture 2" descr="Image may contain: text"/>
          <p:cNvPicPr>
            <a:picLocks noChangeAspect="1" noChangeArrowheads="1"/>
          </p:cNvPicPr>
          <p:nvPr/>
        </p:nvPicPr>
        <p:blipFill>
          <a:blip r:embed="rId2"/>
          <a:srcRect/>
          <a:stretch>
            <a:fillRect/>
          </a:stretch>
        </p:blipFill>
        <p:spPr bwMode="auto">
          <a:xfrm>
            <a:off x="0" y="1"/>
            <a:ext cx="9144000" cy="6858000"/>
          </a:xfrm>
          <a:prstGeom prst="rect">
            <a:avLst/>
          </a:prstGeom>
          <a:noFill/>
        </p:spPr>
      </p:pic>
    </p:spTree>
    <p:extLst>
      <p:ext uri="{BB962C8B-B14F-4D97-AF65-F5344CB8AC3E}">
        <p14:creationId xmlns:p14="http://schemas.microsoft.com/office/powerpoint/2010/main" val="29792692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ranial &amp; Spine SRS ExacTrac Dynamic - Brainlab">
            <a:extLst>
              <a:ext uri="{FF2B5EF4-FFF2-40B4-BE49-F238E27FC236}">
                <a16:creationId xmlns:a16="http://schemas.microsoft.com/office/drawing/2014/main" id="{161561DD-CC07-ADC1-136A-2D944B24D87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4958"/>
          <a:stretch/>
        </p:blipFill>
        <p:spPr bwMode="auto">
          <a:xfrm>
            <a:off x="0" y="10"/>
            <a:ext cx="5125156" cy="685798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Use of the BrainLAB ExacTrac X-Ray 6D System in Image-Guided Radiotherapy -  ScienceDirect">
            <a:extLst>
              <a:ext uri="{FF2B5EF4-FFF2-40B4-BE49-F238E27FC236}">
                <a16:creationId xmlns:a16="http://schemas.microsoft.com/office/drawing/2014/main" id="{FDBB3C07-5BEF-3FCA-19F6-4DDAC1DEE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5112" y="0"/>
            <a:ext cx="6095824"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1332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274638"/>
            <a:ext cx="8253663" cy="1143000"/>
          </a:xfrm>
          <a:prstGeom prst="roundRect">
            <a:avLst/>
          </a:prstGeom>
          <a:solidFill>
            <a:srgbClr val="FF0000"/>
          </a:solidFill>
        </p:spPr>
        <p:txBody>
          <a:bodyPr/>
          <a:lstStyle/>
          <a:p>
            <a:r>
              <a:rPr lang="en-US" dirty="0">
                <a:solidFill>
                  <a:schemeClr val="bg1"/>
                </a:solidFill>
              </a:rPr>
              <a:t>Synchrony </a:t>
            </a:r>
          </a:p>
        </p:txBody>
      </p:sp>
      <p:sp>
        <p:nvSpPr>
          <p:cNvPr id="4" name="AutoShape 2" descr="Figure . Synchrony patient set-up in the CyberKnife suite.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467710" y="1708150"/>
            <a:ext cx="8219090" cy="4600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79460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14807-324F-A537-B360-7E0061B87D44}"/>
              </a:ext>
            </a:extLst>
          </p:cNvPr>
          <p:cNvSpPr>
            <a:spLocks noGrp="1"/>
          </p:cNvSpPr>
          <p:nvPr>
            <p:ph type="title"/>
          </p:nvPr>
        </p:nvSpPr>
        <p:spPr>
          <a:prstGeom prst="roundRect">
            <a:avLst/>
          </a:prstGeom>
          <a:solidFill>
            <a:srgbClr val="FF0000"/>
          </a:solidFill>
        </p:spPr>
        <p:txBody>
          <a:bodyPr/>
          <a:lstStyle/>
          <a:p>
            <a:r>
              <a:rPr lang="en-US" dirty="0">
                <a:solidFill>
                  <a:schemeClr val="bg1"/>
                </a:solidFill>
              </a:rPr>
              <a:t>Motion</a:t>
            </a:r>
            <a:r>
              <a:rPr lang="en-US" dirty="0"/>
              <a:t> </a:t>
            </a:r>
            <a:r>
              <a:rPr lang="en-US" dirty="0">
                <a:solidFill>
                  <a:schemeClr val="bg1"/>
                </a:solidFill>
              </a:rPr>
              <a:t>direction</a:t>
            </a:r>
          </a:p>
        </p:txBody>
      </p:sp>
      <p:sp>
        <p:nvSpPr>
          <p:cNvPr id="3" name="Content Placeholder 2">
            <a:extLst>
              <a:ext uri="{FF2B5EF4-FFF2-40B4-BE49-F238E27FC236}">
                <a16:creationId xmlns:a16="http://schemas.microsoft.com/office/drawing/2014/main" id="{36CEAB4E-C729-E3D6-4938-8669A3A01E0D}"/>
              </a:ext>
            </a:extLst>
          </p:cNvPr>
          <p:cNvSpPr>
            <a:spLocks noGrp="1"/>
          </p:cNvSpPr>
          <p:nvPr>
            <p:ph idx="1"/>
          </p:nvPr>
        </p:nvSpPr>
        <p:spPr>
          <a:xfrm>
            <a:off x="457200" y="2590800"/>
            <a:ext cx="8229600" cy="1828800"/>
          </a:xfrm>
        </p:spPr>
        <p:style>
          <a:lnRef idx="2">
            <a:schemeClr val="dk1"/>
          </a:lnRef>
          <a:fillRef idx="1">
            <a:schemeClr val="lt1"/>
          </a:fillRef>
          <a:effectRef idx="0">
            <a:schemeClr val="dk1"/>
          </a:effectRef>
          <a:fontRef idx="minor">
            <a:schemeClr val="dk1"/>
          </a:fontRef>
        </p:style>
        <p:txBody>
          <a:bodyPr/>
          <a:lstStyle/>
          <a:p>
            <a:r>
              <a:rPr lang="en-US" dirty="0"/>
              <a:t>Superior inferior</a:t>
            </a:r>
          </a:p>
          <a:p>
            <a:r>
              <a:rPr lang="en-US" dirty="0"/>
              <a:t>Mediolateral</a:t>
            </a:r>
          </a:p>
          <a:p>
            <a:r>
              <a:rPr lang="en-US" dirty="0"/>
              <a:t>Anteroposterior </a:t>
            </a:r>
          </a:p>
          <a:p>
            <a:endParaRPr lang="en-US" dirty="0"/>
          </a:p>
        </p:txBody>
      </p:sp>
      <p:sp>
        <p:nvSpPr>
          <p:cNvPr id="5" name="Slide Number Placeholder 4">
            <a:extLst>
              <a:ext uri="{FF2B5EF4-FFF2-40B4-BE49-F238E27FC236}">
                <a16:creationId xmlns:a16="http://schemas.microsoft.com/office/drawing/2014/main" id="{227B21A4-E98B-8A56-5A05-436EC0DFD966}"/>
              </a:ext>
            </a:extLst>
          </p:cNvPr>
          <p:cNvSpPr>
            <a:spLocks noGrp="1"/>
          </p:cNvSpPr>
          <p:nvPr>
            <p:ph type="sldNum" sz="quarter" idx="12"/>
          </p:nvPr>
        </p:nvSpPr>
        <p:spPr/>
        <p:txBody>
          <a:bodyPr/>
          <a:lstStyle/>
          <a:p>
            <a:fld id="{B6F15528-21DE-4FAA-801E-634DDDAF4B2B}" type="slidenum">
              <a:rPr lang="en-US" smtClean="0"/>
              <a:pPr/>
              <a:t>7</a:t>
            </a:fld>
            <a:endParaRPr lang="en-US"/>
          </a:p>
        </p:txBody>
      </p:sp>
    </p:spTree>
    <p:extLst>
      <p:ext uri="{BB962C8B-B14F-4D97-AF65-F5344CB8AC3E}">
        <p14:creationId xmlns:p14="http://schemas.microsoft.com/office/powerpoint/2010/main" val="32690262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a:solidFill>
            <a:srgbClr val="FF0000"/>
          </a:solidFill>
        </p:spPr>
        <p:txBody>
          <a:bodyPr/>
          <a:lstStyle/>
          <a:p>
            <a:r>
              <a:rPr lang="en-US" dirty="0">
                <a:solidFill>
                  <a:schemeClr val="bg1"/>
                </a:solidFill>
              </a:rPr>
              <a:t>Synchrony </a:t>
            </a:r>
          </a:p>
        </p:txBody>
      </p:sp>
      <p:sp>
        <p:nvSpPr>
          <p:cNvPr id="3" name="Content Placeholder 2"/>
          <p:cNvSpPr>
            <a:spLocks noGrp="1"/>
          </p:cNvSpPr>
          <p:nvPr>
            <p:ph idx="1"/>
          </p:nvPr>
        </p:nvSpPr>
        <p:spPr/>
        <p:txBody>
          <a:bodyPr/>
          <a:lstStyle/>
          <a:p>
            <a:endParaRPr lang="en-US" dirty="0"/>
          </a:p>
        </p:txBody>
      </p:sp>
      <p:pic>
        <p:nvPicPr>
          <p:cNvPr id="36866" name="Picture 2" descr="No automatic alt text available."/>
          <p:cNvPicPr>
            <a:picLocks noChangeAspect="1" noChangeArrowheads="1"/>
          </p:cNvPicPr>
          <p:nvPr/>
        </p:nvPicPr>
        <p:blipFill rotWithShape="1">
          <a:blip r:embed="rId2"/>
          <a:srcRect l="1694" t="14445" r="3389" b="16666"/>
          <a:stretch/>
        </p:blipFill>
        <p:spPr bwMode="auto">
          <a:xfrm>
            <a:off x="457200" y="1600200"/>
            <a:ext cx="82296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510822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381000"/>
            <a:ext cx="8538594"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584024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a:prstGeom prst="roundRect">
            <a:avLst/>
          </a:prstGeom>
          <a:solidFill>
            <a:srgbClr val="FF0000"/>
          </a:solidFill>
        </p:spPr>
        <p:txBody>
          <a:bodyPr/>
          <a:lstStyle/>
          <a:p>
            <a:r>
              <a:rPr lang="en-US" dirty="0">
                <a:solidFill>
                  <a:schemeClr val="bg1"/>
                </a:solidFill>
              </a:rPr>
              <a:t>IN SUMMARY</a:t>
            </a:r>
          </a:p>
        </p:txBody>
      </p:sp>
    </p:spTree>
    <p:extLst>
      <p:ext uri="{BB962C8B-B14F-4D97-AF65-F5344CB8AC3E}">
        <p14:creationId xmlns:p14="http://schemas.microsoft.com/office/powerpoint/2010/main" val="28458339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3200400"/>
          </a:xfrm>
        </p:spPr>
        <p:style>
          <a:lnRef idx="2">
            <a:schemeClr val="dk1"/>
          </a:lnRef>
          <a:fillRef idx="1">
            <a:schemeClr val="lt1"/>
          </a:fillRef>
          <a:effectRef idx="0">
            <a:schemeClr val="dk1"/>
          </a:effectRef>
          <a:fontRef idx="minor">
            <a:schemeClr val="dk1"/>
          </a:fontRef>
        </p:style>
        <p:txBody>
          <a:bodyPr>
            <a:noAutofit/>
          </a:bodyPr>
          <a:lstStyle/>
          <a:p>
            <a:r>
              <a:rPr lang="en-US" dirty="0"/>
              <a:t>External signal – Gating</a:t>
            </a:r>
          </a:p>
          <a:p>
            <a:pPr lvl="1"/>
            <a:r>
              <a:rPr lang="en-US" sz="2400" dirty="0"/>
              <a:t>Amplitude based</a:t>
            </a:r>
          </a:p>
          <a:p>
            <a:pPr lvl="1"/>
            <a:r>
              <a:rPr lang="en-US" sz="2400" dirty="0"/>
              <a:t>Phase based</a:t>
            </a:r>
          </a:p>
          <a:p>
            <a:r>
              <a:rPr lang="en-US" dirty="0"/>
              <a:t>Internal signal  - Tracking</a:t>
            </a:r>
          </a:p>
          <a:p>
            <a:r>
              <a:rPr lang="en-US" dirty="0"/>
              <a:t>Breath hold is also a type of amplitude based gating</a:t>
            </a: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73</a:t>
            </a:fld>
            <a:endParaRPr lang="en-US">
              <a:solidFill>
                <a:prstClr val="black">
                  <a:tint val="75000"/>
                </a:prstClr>
              </a:solidFill>
            </a:endParaRPr>
          </a:p>
        </p:txBody>
      </p:sp>
    </p:spTree>
    <p:extLst>
      <p:ext uri="{BB962C8B-B14F-4D97-AF65-F5344CB8AC3E}">
        <p14:creationId xmlns:p14="http://schemas.microsoft.com/office/powerpoint/2010/main" val="376152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srcRect l="23000" t="28845" r="33000" b="12889"/>
          <a:stretch/>
        </p:blipFill>
        <p:spPr bwMode="auto">
          <a:xfrm>
            <a:off x="457200" y="1577601"/>
            <a:ext cx="8229600" cy="49492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5"/>
          <p:cNvSpPr>
            <a:spLocks noGrp="1"/>
          </p:cNvSpPr>
          <p:nvPr>
            <p:ph type="title"/>
          </p:nvPr>
        </p:nvSpPr>
        <p:spPr>
          <a:prstGeom prst="roundRect">
            <a:avLst/>
          </a:prstGeom>
          <a:solidFill>
            <a:srgbClr val="FF0000"/>
          </a:solidFill>
        </p:spPr>
        <p:txBody>
          <a:bodyPr>
            <a:normAutofit/>
          </a:bodyPr>
          <a:lstStyle/>
          <a:p>
            <a:r>
              <a:rPr lang="en-US" sz="3600" b="1" dirty="0">
                <a:solidFill>
                  <a:schemeClr val="bg1"/>
                </a:solidFill>
              </a:rPr>
              <a:t>Various Motion management systems</a:t>
            </a:r>
            <a:endParaRPr lang="en-IN" sz="3600" dirty="0">
              <a:solidFill>
                <a:schemeClr val="bg1"/>
              </a:solidFill>
            </a:endParaRPr>
          </a:p>
        </p:txBody>
      </p:sp>
      <p:sp>
        <p:nvSpPr>
          <p:cNvPr id="2" name="Rectangle: Rounded Corners 1">
            <a:extLst>
              <a:ext uri="{FF2B5EF4-FFF2-40B4-BE49-F238E27FC236}">
                <a16:creationId xmlns:a16="http://schemas.microsoft.com/office/drawing/2014/main" id="{D7505A80-CC8C-1D49-D6CF-E75279AAB1C1}"/>
              </a:ext>
            </a:extLst>
          </p:cNvPr>
          <p:cNvSpPr/>
          <p:nvPr/>
        </p:nvSpPr>
        <p:spPr>
          <a:xfrm>
            <a:off x="762000" y="1577601"/>
            <a:ext cx="6570133" cy="124125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AA75383B-82AE-F275-631E-AEA6F8427FA6}"/>
              </a:ext>
            </a:extLst>
          </p:cNvPr>
          <p:cNvSpPr/>
          <p:nvPr/>
        </p:nvSpPr>
        <p:spPr>
          <a:xfrm>
            <a:off x="609600" y="4616377"/>
            <a:ext cx="6570133" cy="171591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8162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23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a:extLst>
              <a:ext uri="{FF2B5EF4-FFF2-40B4-BE49-F238E27FC236}">
                <a16:creationId xmlns:a16="http://schemas.microsoft.com/office/drawing/2014/main" id="{BBDA2438-D837-B5C9-2780-0F69DFCE5240}"/>
              </a:ext>
            </a:extLst>
          </p:cNvPr>
          <p:cNvPicPr>
            <a:picLocks noChangeAspect="1"/>
          </p:cNvPicPr>
          <p:nvPr/>
        </p:nvPicPr>
        <p:blipFill>
          <a:blip r:embed="rId2"/>
          <a:stretch>
            <a:fillRect/>
          </a:stretch>
        </p:blipFill>
        <p:spPr>
          <a:xfrm>
            <a:off x="482600" y="1915922"/>
            <a:ext cx="8178799" cy="3026155"/>
          </a:xfrm>
          <a:prstGeom prst="rect">
            <a:avLst/>
          </a:prstGeom>
        </p:spPr>
      </p:pic>
      <p:sp>
        <p:nvSpPr>
          <p:cNvPr id="3" name="Slide Number Placeholder 2">
            <a:extLst>
              <a:ext uri="{FF2B5EF4-FFF2-40B4-BE49-F238E27FC236}">
                <a16:creationId xmlns:a16="http://schemas.microsoft.com/office/drawing/2014/main" id="{2AC58488-6E4F-6058-6824-54AFBD8A10FE}"/>
              </a:ext>
            </a:extLst>
          </p:cNvPr>
          <p:cNvSpPr>
            <a:spLocks noGrp="1"/>
          </p:cNvSpPr>
          <p:nvPr>
            <p:ph type="sldNum" sz="quarter" idx="12"/>
          </p:nvPr>
        </p:nvSpPr>
        <p:spPr>
          <a:xfrm>
            <a:off x="6457950" y="6356350"/>
            <a:ext cx="2057400" cy="365125"/>
          </a:xfrm>
        </p:spPr>
        <p:txBody>
          <a:bodyPr>
            <a:normAutofit/>
          </a:bodyPr>
          <a:lstStyle/>
          <a:p>
            <a:pPr>
              <a:spcAft>
                <a:spcPts val="600"/>
              </a:spcAft>
            </a:pPr>
            <a:fld id="{B6F15528-21DE-4FAA-801E-634DDDAF4B2B}" type="slidenum">
              <a:rPr lang="en-US">
                <a:solidFill>
                  <a:srgbClr val="FFFFFF"/>
                </a:solidFill>
              </a:rPr>
              <a:pPr>
                <a:spcAft>
                  <a:spcPts val="600"/>
                </a:spcAft>
              </a:pPr>
              <a:t>75</a:t>
            </a:fld>
            <a:endParaRPr lang="en-US">
              <a:solidFill>
                <a:srgbClr val="FFFFFF"/>
              </a:solidFill>
            </a:endParaRPr>
          </a:p>
        </p:txBody>
      </p:sp>
    </p:spTree>
    <p:extLst>
      <p:ext uri="{BB962C8B-B14F-4D97-AF65-F5344CB8AC3E}">
        <p14:creationId xmlns:p14="http://schemas.microsoft.com/office/powerpoint/2010/main" val="23596357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24500" t="9778" r="8000" b="4000"/>
          <a:stretch>
            <a:fillRect/>
          </a:stretch>
        </p:blipFill>
        <p:spPr bwMode="auto">
          <a:xfrm>
            <a:off x="381000" y="381000"/>
            <a:ext cx="8305800"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184317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l="12500" t="8889" r="15500" b="9333"/>
          <a:stretch>
            <a:fillRect/>
          </a:stretch>
        </p:blipFill>
        <p:spPr bwMode="auto">
          <a:xfrm>
            <a:off x="304800" y="304800"/>
            <a:ext cx="8382000" cy="624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052993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tion management">
            <a:hlinkClick r:id="" action="ppaction://media"/>
            <a:extLst>
              <a:ext uri="{FF2B5EF4-FFF2-40B4-BE49-F238E27FC236}">
                <a16:creationId xmlns:a16="http://schemas.microsoft.com/office/drawing/2014/main" id="{B2EACE98-B71C-7911-8CFF-67A88D0438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2601" y="1752600"/>
            <a:ext cx="8178799" cy="460057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Title 1">
            <a:extLst>
              <a:ext uri="{FF2B5EF4-FFF2-40B4-BE49-F238E27FC236}">
                <a16:creationId xmlns:a16="http://schemas.microsoft.com/office/drawing/2014/main" id="{8C10908A-D770-A863-753A-EF17777D3A56}"/>
              </a:ext>
            </a:extLst>
          </p:cNvPr>
          <p:cNvSpPr>
            <a:spLocks noGrp="1"/>
          </p:cNvSpPr>
          <p:nvPr>
            <p:ph type="title"/>
          </p:nvPr>
        </p:nvSpPr>
        <p:spPr>
          <a:prstGeom prst="roundRect">
            <a:avLst/>
          </a:prstGeom>
          <a:solidFill>
            <a:srgbClr val="FF0000"/>
          </a:solidFill>
        </p:spPr>
        <p:txBody>
          <a:bodyPr/>
          <a:lstStyle/>
          <a:p>
            <a:r>
              <a:rPr lang="en-US" dirty="0">
                <a:solidFill>
                  <a:schemeClr val="bg1"/>
                </a:solidFill>
              </a:rPr>
              <a:t>MOTION</a:t>
            </a:r>
            <a:r>
              <a:rPr lang="en-US" dirty="0"/>
              <a:t> </a:t>
            </a:r>
            <a:r>
              <a:rPr lang="en-US" dirty="0">
                <a:solidFill>
                  <a:schemeClr val="bg1"/>
                </a:solidFill>
              </a:rPr>
              <a:t>MANGEMENT VIDEO</a:t>
            </a:r>
          </a:p>
        </p:txBody>
      </p:sp>
    </p:spTree>
    <p:extLst>
      <p:ext uri="{BB962C8B-B14F-4D97-AF65-F5344CB8AC3E}">
        <p14:creationId xmlns:p14="http://schemas.microsoft.com/office/powerpoint/2010/main" val="174109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438400"/>
            <a:ext cx="8229600" cy="1143000"/>
          </a:xfrm>
          <a:prstGeom prst="roundRect">
            <a:avLst/>
          </a:prstGeom>
          <a:solidFill>
            <a:srgbClr val="FF0000"/>
          </a:solidFill>
        </p:spPr>
        <p:txBody>
          <a:bodyPr>
            <a:normAutofit fontScale="90000"/>
          </a:bodyPr>
          <a:lstStyle/>
          <a:p>
            <a:pPr algn="ctr"/>
            <a:r>
              <a:rPr lang="en-US" b="1" dirty="0">
                <a:solidFill>
                  <a:schemeClr val="bg1"/>
                </a:solidFill>
              </a:rPr>
              <a:t>WHICH MOTION MANAGEMENT SYSTEM IS BETTER?</a:t>
            </a:r>
          </a:p>
        </p:txBody>
      </p:sp>
    </p:spTree>
    <p:extLst>
      <p:ext uri="{BB962C8B-B14F-4D97-AF65-F5344CB8AC3E}">
        <p14:creationId xmlns:p14="http://schemas.microsoft.com/office/powerpoint/2010/main" val="1132497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a:solidFill>
            <a:srgbClr val="FF0000"/>
          </a:solidFill>
        </p:spPr>
        <p:txBody>
          <a:bodyPr anchor="ctr">
            <a:normAutofit/>
          </a:bodyPr>
          <a:lstStyle/>
          <a:p>
            <a:r>
              <a:rPr lang="en-US" sz="4000" b="1" dirty="0">
                <a:solidFill>
                  <a:schemeClr val="bg1"/>
                </a:solidFill>
              </a:rPr>
              <a:t>Errors </a:t>
            </a:r>
          </a:p>
        </p:txBody>
      </p:sp>
      <p:sp>
        <p:nvSpPr>
          <p:cNvPr id="13" name="Date Placeholder 12"/>
          <p:cNvSpPr>
            <a:spLocks noGrp="1"/>
          </p:cNvSpPr>
          <p:nvPr>
            <p:ph type="dt" sz="half" idx="10"/>
          </p:nvPr>
        </p:nvSpPr>
        <p:spPr/>
        <p:txBody>
          <a:bodyPr>
            <a:normAutofit/>
          </a:bodyPr>
          <a:lstStyle/>
          <a:p>
            <a:pPr algn="r">
              <a:spcAft>
                <a:spcPts val="600"/>
              </a:spcAft>
            </a:pPr>
            <a:fld id="{89BBF045-3C5E-40F4-8B35-7069FE6176F2}" type="datetime1">
              <a:rPr lang="en-US" sz="1000">
                <a:solidFill>
                  <a:srgbClr val="FFFFFF"/>
                </a:solidFill>
              </a:rPr>
              <a:pPr algn="r">
                <a:spcAft>
                  <a:spcPts val="600"/>
                </a:spcAft>
              </a:pPr>
              <a:t>9/1/2025</a:t>
            </a:fld>
            <a:endParaRPr lang="en-US" sz="1000">
              <a:solidFill>
                <a:srgbClr val="FFFFFF"/>
              </a:solidFill>
            </a:endParaRPr>
          </a:p>
        </p:txBody>
      </p:sp>
      <p:sp>
        <p:nvSpPr>
          <p:cNvPr id="14" name="Slide Number Placeholder 13"/>
          <p:cNvSpPr>
            <a:spLocks noGrp="1"/>
          </p:cNvSpPr>
          <p:nvPr>
            <p:ph type="sldNum" sz="quarter" idx="12"/>
          </p:nvPr>
        </p:nvSpPr>
        <p:spPr/>
        <p:txBody>
          <a:bodyPr>
            <a:normAutofit/>
          </a:bodyPr>
          <a:lstStyle/>
          <a:p>
            <a:pPr>
              <a:spcAft>
                <a:spcPts val="600"/>
              </a:spcAft>
            </a:pPr>
            <a:fld id="{B6F15528-21DE-4FAA-801E-634DDDAF4B2B}" type="slidenum">
              <a:rPr lang="en-US" sz="1000">
                <a:solidFill>
                  <a:srgbClr val="FFFFFF"/>
                </a:solidFill>
              </a:rPr>
              <a:pPr>
                <a:spcAft>
                  <a:spcPts val="600"/>
                </a:spcAft>
              </a:pPr>
              <a:t>8</a:t>
            </a:fld>
            <a:endParaRPr lang="en-US" sz="1000">
              <a:solidFill>
                <a:srgbClr val="FFFFFF"/>
              </a:solidFill>
            </a:endParaRPr>
          </a:p>
        </p:txBody>
      </p:sp>
      <p:sp>
        <p:nvSpPr>
          <p:cNvPr id="1026" name="AutoShape 2" descr="Image result for ROSE BE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descr="Buy Peter England Men&amp;#39;s Regular Shirt at Amazon.in">
            <a:extLst>
              <a:ext uri="{FF2B5EF4-FFF2-40B4-BE49-F238E27FC236}">
                <a16:creationId xmlns:a16="http://schemas.microsoft.com/office/drawing/2014/main" id="{C097C50B-3832-40E4-9ABF-B14C66FD35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4525" y="1447799"/>
            <a:ext cx="2347994" cy="2428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No photo description available.">
            <a:extLst>
              <a:ext uri="{FF2B5EF4-FFF2-40B4-BE49-F238E27FC236}">
                <a16:creationId xmlns:a16="http://schemas.microsoft.com/office/drawing/2014/main" id="{7AF6E29C-17F6-4323-BAFF-4205813D6A1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629" t="13953" r="3619" b="48779"/>
          <a:stretch/>
        </p:blipFill>
        <p:spPr bwMode="auto">
          <a:xfrm>
            <a:off x="741018" y="3940270"/>
            <a:ext cx="2611782" cy="2879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9B7A588-C72E-4D69-9807-C21C7A635610}"/>
              </a:ext>
            </a:extLst>
          </p:cNvPr>
          <p:cNvPicPr>
            <a:picLocks noChangeAspect="1"/>
          </p:cNvPicPr>
          <p:nvPr/>
        </p:nvPicPr>
        <p:blipFill>
          <a:blip r:embed="rId4" cstate="print"/>
          <a:stretch>
            <a:fillRect/>
          </a:stretch>
        </p:blipFill>
        <p:spPr>
          <a:xfrm>
            <a:off x="5809940" y="3940270"/>
            <a:ext cx="2543175" cy="2879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8487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a:solidFill>
            <a:srgbClr val="FF0000"/>
          </a:solidFill>
        </p:spPr>
        <p:txBody>
          <a:bodyPr>
            <a:normAutofit fontScale="90000"/>
          </a:bodyPr>
          <a:lstStyle/>
          <a:p>
            <a:r>
              <a:rPr lang="en-US" sz="3600" dirty="0">
                <a:solidFill>
                  <a:schemeClr val="bg1"/>
                </a:solidFill>
              </a:rPr>
              <a:t>ANSWER- WHAT MANAGEMENT ACQUIRES</a:t>
            </a:r>
          </a:p>
        </p:txBody>
      </p:sp>
      <p:pic>
        <p:nvPicPr>
          <p:cNvPr id="3" name="Picture 4" descr="Image result for BOSS">
            <a:extLst>
              <a:ext uri="{FF2B5EF4-FFF2-40B4-BE49-F238E27FC236}">
                <a16:creationId xmlns:a16="http://schemas.microsoft.com/office/drawing/2014/main" id="{08643DAF-C198-A5F4-0E72-F3BA3AE89DC7}"/>
              </a:ext>
            </a:extLst>
          </p:cNvPr>
          <p:cNvPicPr>
            <a:picLocks noChangeAspect="1" noChangeArrowheads="1"/>
          </p:cNvPicPr>
          <p:nvPr/>
        </p:nvPicPr>
        <p:blipFill>
          <a:blip r:embed="rId2"/>
          <a:srcRect/>
          <a:stretch>
            <a:fillRect/>
          </a:stretch>
        </p:blipFill>
        <p:spPr bwMode="auto">
          <a:xfrm>
            <a:off x="457200" y="1600201"/>
            <a:ext cx="8229600" cy="5105400"/>
          </a:xfrm>
          <a:prstGeom prst="rect">
            <a:avLst/>
          </a:prstGeom>
          <a:noFill/>
        </p:spPr>
      </p:pic>
    </p:spTree>
    <p:extLst>
      <p:ext uri="{BB962C8B-B14F-4D97-AF65-F5344CB8AC3E}">
        <p14:creationId xmlns:p14="http://schemas.microsoft.com/office/powerpoint/2010/main" val="407345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7B320-B9BA-ED3E-D7DC-EAC0B0F757DF}"/>
              </a:ext>
            </a:extLst>
          </p:cNvPr>
          <p:cNvSpPr>
            <a:spLocks noGrp="1"/>
          </p:cNvSpPr>
          <p:nvPr>
            <p:ph type="title"/>
          </p:nvPr>
        </p:nvSpPr>
        <p:spPr>
          <a:xfrm>
            <a:off x="603504" y="5116529"/>
            <a:ext cx="7944130" cy="1000655"/>
          </a:xfrm>
        </p:spPr>
        <p:txBody>
          <a:bodyPr vert="horz" lIns="91440" tIns="45720" rIns="91440" bIns="45720" rtlCol="0" anchor="t">
            <a:normAutofit/>
          </a:bodyPr>
          <a:lstStyle/>
          <a:p>
            <a:pPr algn="ctr">
              <a:lnSpc>
                <a:spcPct val="90000"/>
              </a:lnSpc>
            </a:pPr>
            <a:r>
              <a:rPr lang="en-US" sz="4800" dirty="0">
                <a:solidFill>
                  <a:schemeClr val="tx2"/>
                </a:solidFill>
              </a:rPr>
              <a:t>Managing the Management</a:t>
            </a:r>
          </a:p>
        </p:txBody>
      </p:sp>
      <p:pic>
        <p:nvPicPr>
          <p:cNvPr id="3" name="Picture 2">
            <a:extLst>
              <a:ext uri="{FF2B5EF4-FFF2-40B4-BE49-F238E27FC236}">
                <a16:creationId xmlns:a16="http://schemas.microsoft.com/office/drawing/2014/main" id="{D7F7B204-8B0A-77F6-0169-D13955B054D0}"/>
              </a:ext>
            </a:extLst>
          </p:cNvPr>
          <p:cNvPicPr>
            <a:picLocks noChangeAspect="1"/>
          </p:cNvPicPr>
          <p:nvPr/>
        </p:nvPicPr>
        <p:blipFill rotWithShape="1">
          <a:blip r:embed="rId2"/>
          <a:srcRect t="3701" b="3004"/>
          <a:stretch/>
        </p:blipFill>
        <p:spPr>
          <a:xfrm>
            <a:off x="20" y="10"/>
            <a:ext cx="9143980" cy="4201449"/>
          </a:xfrm>
          <a:prstGeom prst="rect">
            <a:avLst/>
          </a:prstGeom>
        </p:spPr>
      </p:pic>
    </p:spTree>
    <p:extLst>
      <p:ext uri="{BB962C8B-B14F-4D97-AF65-F5344CB8AC3E}">
        <p14:creationId xmlns:p14="http://schemas.microsoft.com/office/powerpoint/2010/main" val="355571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5">
            <a:extLst>
              <a:ext uri="{FF2B5EF4-FFF2-40B4-BE49-F238E27FC236}">
                <a16:creationId xmlns:a16="http://schemas.microsoft.com/office/drawing/2014/main" id="{1108C22B-63B5-09D9-7BDE-FD8D7DBBE24A}"/>
              </a:ext>
            </a:extLst>
          </p:cNvPr>
          <p:cNvSpPr>
            <a:spLocks noGrp="1"/>
          </p:cNvSpPr>
          <p:nvPr>
            <p:ph type="title"/>
          </p:nvPr>
        </p:nvSpPr>
        <p:spPr>
          <a:xfrm>
            <a:off x="835357" y="2960716"/>
            <a:ext cx="3027251" cy="2387600"/>
          </a:xfrm>
        </p:spPr>
        <p:txBody>
          <a:bodyPr vert="horz" lIns="91440" tIns="45720" rIns="91440" bIns="45720" rtlCol="0" anchor="t">
            <a:normAutofit/>
          </a:bodyPr>
          <a:lstStyle/>
          <a:p>
            <a:pPr algn="ctr"/>
            <a:r>
              <a:rPr lang="en-US" sz="4700" kern="1200" dirty="0">
                <a:solidFill>
                  <a:schemeClr val="tx1"/>
                </a:solidFill>
                <a:latin typeface="+mj-lt"/>
                <a:ea typeface="+mj-ea"/>
                <a:cs typeface="+mj-cs"/>
              </a:rPr>
              <a:t>Stereotaxy  class</a:t>
            </a:r>
          </a:p>
        </p:txBody>
      </p:sp>
      <p:grpSp>
        <p:nvGrpSpPr>
          <p:cNvPr id="39" name="Group 3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40" name="Rectangle 3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 name="Rectangle 4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Graphical user interface, text, application&#10;&#10;Description automatically generated">
            <a:extLst>
              <a:ext uri="{FF2B5EF4-FFF2-40B4-BE49-F238E27FC236}">
                <a16:creationId xmlns:a16="http://schemas.microsoft.com/office/drawing/2014/main" id="{44D42785-03C3-6FA4-E0A1-2635CD70A0F4}"/>
              </a:ext>
            </a:extLst>
          </p:cNvPr>
          <p:cNvPicPr>
            <a:picLocks noChangeAspect="1"/>
          </p:cNvPicPr>
          <p:nvPr/>
        </p:nvPicPr>
        <p:blipFill rotWithShape="1">
          <a:blip r:embed="rId2" cstate="print"/>
          <a:srcRect l="1176" r="2150" b="2"/>
          <a:stretch/>
        </p:blipFill>
        <p:spPr>
          <a:xfrm>
            <a:off x="4476884" y="666728"/>
            <a:ext cx="4081970" cy="5465791"/>
          </a:xfrm>
          <a:prstGeom prst="rect">
            <a:avLst/>
          </a:prstGeom>
        </p:spPr>
      </p:pic>
    </p:spTree>
    <p:extLst>
      <p:ext uri="{BB962C8B-B14F-4D97-AF65-F5344CB8AC3E}">
        <p14:creationId xmlns:p14="http://schemas.microsoft.com/office/powerpoint/2010/main" val="201311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5">
            <a:extLst>
              <a:ext uri="{FF2B5EF4-FFF2-40B4-BE49-F238E27FC236}">
                <a16:creationId xmlns:a16="http://schemas.microsoft.com/office/drawing/2014/main" id="{62386B8D-9139-4877-1AAB-C9EA0E9B5C38}"/>
              </a:ext>
            </a:extLst>
          </p:cNvPr>
          <p:cNvSpPr>
            <a:spLocks noGrp="1"/>
          </p:cNvSpPr>
          <p:nvPr>
            <p:ph type="title"/>
          </p:nvPr>
        </p:nvSpPr>
        <p:spPr>
          <a:xfrm>
            <a:off x="596965" y="3165481"/>
            <a:ext cx="3575889" cy="468284"/>
          </a:xfrm>
        </p:spPr>
        <p:txBody>
          <a:bodyPr vert="horz" lIns="91440" tIns="45720" rIns="91440" bIns="45720" rtlCol="0" anchor="t">
            <a:normAutofit fontScale="90000"/>
          </a:bodyPr>
          <a:lstStyle/>
          <a:p>
            <a:pPr algn="ctr"/>
            <a:r>
              <a:rPr lang="en-US" sz="2800" b="1" kern="1200" dirty="0">
                <a:solidFill>
                  <a:schemeClr val="tx1"/>
                </a:solidFill>
                <a:latin typeface="+mj-lt"/>
                <a:ea typeface="+mj-ea"/>
                <a:cs typeface="+mj-cs"/>
              </a:rPr>
              <a:t>Target delineation class</a:t>
            </a: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A063AD3-9064-3492-5EBF-F4D371C73593}"/>
              </a:ext>
            </a:extLst>
          </p:cNvPr>
          <p:cNvPicPr>
            <a:picLocks noChangeAspect="1"/>
          </p:cNvPicPr>
          <p:nvPr/>
        </p:nvPicPr>
        <p:blipFill>
          <a:blip r:embed="rId2" cstate="print"/>
          <a:stretch>
            <a:fillRect/>
          </a:stretch>
        </p:blipFill>
        <p:spPr>
          <a:xfrm>
            <a:off x="4441869" y="729526"/>
            <a:ext cx="4152000" cy="5340194"/>
          </a:xfrm>
          <a:prstGeom prst="rect">
            <a:avLst/>
          </a:prstGeom>
        </p:spPr>
      </p:pic>
    </p:spTree>
    <p:extLst>
      <p:ext uri="{BB962C8B-B14F-4D97-AF65-F5344CB8AC3E}">
        <p14:creationId xmlns:p14="http://schemas.microsoft.com/office/powerpoint/2010/main" val="268873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5">
            <a:extLst>
              <a:ext uri="{FF2B5EF4-FFF2-40B4-BE49-F238E27FC236}">
                <a16:creationId xmlns:a16="http://schemas.microsoft.com/office/drawing/2014/main" id="{62386B8D-9139-4877-1AAB-C9EA0E9B5C38}"/>
              </a:ext>
            </a:extLst>
          </p:cNvPr>
          <p:cNvSpPr>
            <a:spLocks noGrp="1"/>
          </p:cNvSpPr>
          <p:nvPr>
            <p:ph type="title"/>
          </p:nvPr>
        </p:nvSpPr>
        <p:spPr>
          <a:xfrm>
            <a:off x="835357" y="2960716"/>
            <a:ext cx="3027251" cy="2387600"/>
          </a:xfrm>
        </p:spPr>
        <p:txBody>
          <a:bodyPr vert="horz" lIns="91440" tIns="45720" rIns="91440" bIns="45720" rtlCol="0" anchor="t">
            <a:normAutofit/>
          </a:bodyPr>
          <a:lstStyle/>
          <a:p>
            <a:pPr algn="ctr"/>
            <a:r>
              <a:rPr lang="en-US" sz="3600" b="1" kern="1200" dirty="0">
                <a:solidFill>
                  <a:schemeClr val="tx1"/>
                </a:solidFill>
                <a:latin typeface="+mj-lt"/>
                <a:ea typeface="+mj-ea"/>
                <a:cs typeface="+mj-cs"/>
              </a:rPr>
              <a:t>Radiology class</a:t>
            </a:r>
          </a:p>
        </p:txBody>
      </p:sp>
      <p:grpSp>
        <p:nvGrpSpPr>
          <p:cNvPr id="23" name="Group 2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24" name="Rectangle 2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8" name="Rectangle 2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0D6488E6-46FB-59EA-18F3-6DAE6BF96FFD}"/>
              </a:ext>
            </a:extLst>
          </p:cNvPr>
          <p:cNvPicPr>
            <a:picLocks noChangeAspect="1"/>
          </p:cNvPicPr>
          <p:nvPr/>
        </p:nvPicPr>
        <p:blipFill>
          <a:blip r:embed="rId2" cstate="print"/>
          <a:stretch>
            <a:fillRect/>
          </a:stretch>
        </p:blipFill>
        <p:spPr>
          <a:xfrm>
            <a:off x="4441869" y="729526"/>
            <a:ext cx="4152000" cy="5340194"/>
          </a:xfrm>
          <a:prstGeom prst="rect">
            <a:avLst/>
          </a:prstGeom>
        </p:spPr>
      </p:pic>
    </p:spTree>
    <p:extLst>
      <p:ext uri="{BB962C8B-B14F-4D97-AF65-F5344CB8AC3E}">
        <p14:creationId xmlns:p14="http://schemas.microsoft.com/office/powerpoint/2010/main" val="245184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5">
            <a:extLst>
              <a:ext uri="{FF2B5EF4-FFF2-40B4-BE49-F238E27FC236}">
                <a16:creationId xmlns:a16="http://schemas.microsoft.com/office/drawing/2014/main" id="{62386B8D-9139-4877-1AAB-C9EA0E9B5C38}"/>
              </a:ext>
            </a:extLst>
          </p:cNvPr>
          <p:cNvSpPr>
            <a:spLocks noGrp="1"/>
          </p:cNvSpPr>
          <p:nvPr>
            <p:ph type="title"/>
          </p:nvPr>
        </p:nvSpPr>
        <p:spPr>
          <a:xfrm>
            <a:off x="720890" y="3152627"/>
            <a:ext cx="3472175" cy="403373"/>
          </a:xfrm>
        </p:spPr>
        <p:txBody>
          <a:bodyPr vert="horz" lIns="91440" tIns="45720" rIns="91440" bIns="45720" rtlCol="0" anchor="t">
            <a:normAutofit fontScale="90000"/>
          </a:bodyPr>
          <a:lstStyle/>
          <a:p>
            <a:pPr algn="ctr"/>
            <a:r>
              <a:rPr lang="en-US" sz="2800" b="1" kern="1200" dirty="0" err="1">
                <a:solidFill>
                  <a:schemeClr val="tx1"/>
                </a:solidFill>
                <a:latin typeface="+mj-lt"/>
                <a:ea typeface="+mj-ea"/>
                <a:cs typeface="+mj-cs"/>
              </a:rPr>
              <a:t>Neurooncology</a:t>
            </a:r>
            <a:r>
              <a:rPr lang="en-US" sz="2800" b="1" kern="1200" dirty="0">
                <a:solidFill>
                  <a:schemeClr val="tx1"/>
                </a:solidFill>
                <a:latin typeface="+mj-lt"/>
                <a:ea typeface="+mj-ea"/>
                <a:cs typeface="+mj-cs"/>
              </a:rPr>
              <a:t>   Class</a:t>
            </a:r>
          </a:p>
        </p:txBody>
      </p:sp>
      <p:grpSp>
        <p:nvGrpSpPr>
          <p:cNvPr id="2" name="Group 2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24" name="Rectangle 2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8" name="Rectangle 2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May be an image of 1 person and text that says 'NEURO-ONCOLOGY ONE DAY CLASS FOR STUDENTS 18 Hours) BY DR KANHU CHARAN PATRO IL III, IV. Brain tumor WHO classification 2021 CT-MR neuro-anatomay [brain and spine] Neuroimaging for stereotaxy Radiology af brain tumors Management of glial tumors Management of nan-glial tumor Target delineation of Elioma Target delineation न non glioma lesions CSI planning Re-irradiation in brain tumors V. VI. VII, VIIL. IX. X. CONTACT FOR OFFLINE PHYSICAL CLASS DR KANHU CHARAN PATRO MD, MD,DNB DNB (RADIATIONONCOLOGY, (RADIATION MBA, FICRO, FAROI PDCR, CEPC HDD, RADIATION ONCOLOGY Mahatma Gandhi Cancer Hospital and @emai meach Intituts, Maalhapatnum, apatnam, Ida /M+91-9160470564 /M+91-9 60470564'"/>
          <p:cNvPicPr>
            <a:picLocks noChangeAspect="1" noChangeArrowheads="1"/>
          </p:cNvPicPr>
          <p:nvPr/>
        </p:nvPicPr>
        <p:blipFill>
          <a:blip r:embed="rId2" cstate="print"/>
          <a:srcRect/>
          <a:stretch>
            <a:fillRect/>
          </a:stretch>
        </p:blipFill>
        <p:spPr bwMode="auto">
          <a:xfrm>
            <a:off x="4216829" y="276396"/>
            <a:ext cx="4548230" cy="6182069"/>
          </a:xfrm>
          <a:prstGeom prst="rect">
            <a:avLst/>
          </a:prstGeom>
          <a:noFill/>
        </p:spPr>
      </p:pic>
    </p:spTree>
    <p:extLst>
      <p:ext uri="{BB962C8B-B14F-4D97-AF65-F5344CB8AC3E}">
        <p14:creationId xmlns:p14="http://schemas.microsoft.com/office/powerpoint/2010/main" val="93684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Youtube Subscribe Vector Art, Icons, and Graphics for Free Download">
            <a:extLst>
              <a:ext uri="{FF2B5EF4-FFF2-40B4-BE49-F238E27FC236}">
                <a16:creationId xmlns:a16="http://schemas.microsoft.com/office/drawing/2014/main" id="{4DD58B11-CDD9-4A2E-D944-5121E85594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38756" y="1039979"/>
            <a:ext cx="1233119" cy="98965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102" name="Picture 6" descr="Do You Want to Create a Facebook Page for Your Club? - Toastmasters  District 48">
            <a:extLst>
              <a:ext uri="{FF2B5EF4-FFF2-40B4-BE49-F238E27FC236}">
                <a16:creationId xmlns:a16="http://schemas.microsoft.com/office/drawing/2014/main" id="{13C1B84A-FEB5-793A-03A8-0850F79B34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2593" y="2848890"/>
            <a:ext cx="1753432" cy="201290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2,434 Follow Me Cliparts, Stock Vector and Royalty Free Follow Me  Illustrations">
            <a:extLst>
              <a:ext uri="{FF2B5EF4-FFF2-40B4-BE49-F238E27FC236}">
                <a16:creationId xmlns:a16="http://schemas.microsoft.com/office/drawing/2014/main" id="{6D0EB997-627A-9454-5FE2-4D756F765F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60914" y="3518510"/>
            <a:ext cx="2366772" cy="11833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106" name="Picture 10" descr="Forming Safe and Productive Groups – Health Psychology Consultancy">
            <a:extLst>
              <a:ext uri="{FF2B5EF4-FFF2-40B4-BE49-F238E27FC236}">
                <a16:creationId xmlns:a16="http://schemas.microsoft.com/office/drawing/2014/main" id="{57206AF1-EDB9-AAE6-1874-991AADF208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043613" y="2449782"/>
            <a:ext cx="2386492" cy="195095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WhatsApp | Privacy &amp; security guide | Mozilla Foundation">
            <a:extLst>
              <a:ext uri="{FF2B5EF4-FFF2-40B4-BE49-F238E27FC236}">
                <a16:creationId xmlns:a16="http://schemas.microsoft.com/office/drawing/2014/main" id="{C0D0DDC1-8626-F2E7-35FA-B06A2107D61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1901" y="778114"/>
            <a:ext cx="1709915" cy="1709915"/>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152 Specific Task Photos - Free &amp; Royalty-Free Stock Photos from Dreamstime">
            <a:extLst>
              <a:ext uri="{FF2B5EF4-FFF2-40B4-BE49-F238E27FC236}">
                <a16:creationId xmlns:a16="http://schemas.microsoft.com/office/drawing/2014/main" id="{B260DA8A-D429-9AB4-D7EB-8B4FDED82F4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7632"/>
          <a:stretch/>
        </p:blipFill>
        <p:spPr bwMode="auto">
          <a:xfrm>
            <a:off x="6132103" y="4400740"/>
            <a:ext cx="2227993" cy="13259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F79774AF-3B7F-791D-C5F7-332FD256FA7C}"/>
              </a:ext>
            </a:extLst>
          </p:cNvPr>
          <p:cNvSpPr/>
          <p:nvPr/>
        </p:nvSpPr>
        <p:spPr>
          <a:xfrm>
            <a:off x="6522199" y="5805646"/>
            <a:ext cx="1447800" cy="3593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SRS/SBRT</a:t>
            </a:r>
          </a:p>
        </p:txBody>
      </p:sp>
      <p:pic>
        <p:nvPicPr>
          <p:cNvPr id="4112" name="Picture 16" descr="Free Vectors &amp; Illustrations for Free Download | Freepik">
            <a:extLst>
              <a:ext uri="{FF2B5EF4-FFF2-40B4-BE49-F238E27FC236}">
                <a16:creationId xmlns:a16="http://schemas.microsoft.com/office/drawing/2014/main" id="{3C8F9BE1-B513-2891-B642-797E2A1F7D2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80713" y="5386301"/>
            <a:ext cx="1910290" cy="129400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4114" name="Picture 18" descr="10 Benefits of Education That Will Surprise You">
            <a:extLst>
              <a:ext uri="{FF2B5EF4-FFF2-40B4-BE49-F238E27FC236}">
                <a16:creationId xmlns:a16="http://schemas.microsoft.com/office/drawing/2014/main" id="{0472B1EC-6C28-DF54-E5F8-ADF01B2B2D2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2934"/>
          <a:stretch/>
        </p:blipFill>
        <p:spPr bwMode="auto">
          <a:xfrm>
            <a:off x="3852993" y="726367"/>
            <a:ext cx="1700065" cy="1952625"/>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74,122 Oncology Images, Stock Photos &amp; Vectors | Shutterstock">
            <a:extLst>
              <a:ext uri="{FF2B5EF4-FFF2-40B4-BE49-F238E27FC236}">
                <a16:creationId xmlns:a16="http://schemas.microsoft.com/office/drawing/2014/main" id="{26183025-7157-43D7-4AA3-8305754327DA}"/>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2877"/>
          <a:stretch/>
        </p:blipFill>
        <p:spPr bwMode="auto">
          <a:xfrm>
            <a:off x="472593" y="5021135"/>
            <a:ext cx="2569417" cy="10732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lideshare down? Current status and problems | Downdetector">
            <a:extLst>
              <a:ext uri="{FF2B5EF4-FFF2-40B4-BE49-F238E27FC236}">
                <a16:creationId xmlns:a16="http://schemas.microsoft.com/office/drawing/2014/main" id="{0DE4BB36-213B-7285-4D5C-2E758A87D37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58416" y="797607"/>
            <a:ext cx="1485057" cy="137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1776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arlow Solid Italic" pitchFamily="82" charset="0"/>
                <a:ea typeface="Ebrima" pitchFamily="2" charset="0"/>
                <a:cs typeface="Ebrima" pitchFamily="2" charset="0"/>
              </a:rPr>
              <a:t>Kanhu</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B06DE-5ABA-436A-9D11-2AAA2D86F84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3970" name="Picture 2" descr="Related image"/>
          <p:cNvPicPr>
            <a:picLocks noChangeAspect="1" noChangeArrowheads="1" noCrop="1"/>
          </p:cNvPicPr>
          <p:nvPr/>
        </p:nvPicPr>
        <p:blipFill>
          <a:blip r:embed="rId2" cstate="print"/>
          <a:srcRect/>
          <a:stretch>
            <a:fillRect/>
          </a:stretch>
        </p:blipFill>
        <p:spPr bwMode="auto">
          <a:xfrm>
            <a:off x="457200" y="609600"/>
            <a:ext cx="8229600" cy="4692503"/>
          </a:xfrm>
          <a:prstGeom prst="rect">
            <a:avLst/>
          </a:prstGeom>
          <a:noFill/>
        </p:spPr>
      </p:pic>
      <p:sp>
        <p:nvSpPr>
          <p:cNvPr id="3" name="TextBox 2"/>
          <p:cNvSpPr txBox="1"/>
          <p:nvPr/>
        </p:nvSpPr>
        <p:spPr>
          <a:xfrm>
            <a:off x="2400300" y="5892582"/>
            <a:ext cx="43434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hlinkClick r:id="rId3"/>
              </a:rPr>
              <a:t>drkcpatro@gmail.com</a:t>
            </a:r>
            <a:r>
              <a:rPr lang="en-US" dirty="0"/>
              <a:t> </a:t>
            </a:r>
          </a:p>
          <a:p>
            <a:pPr algn="ctr"/>
            <a:r>
              <a:rPr lang="en-US" dirty="0"/>
              <a:t>M</a:t>
            </a:r>
            <a:r>
              <a:rPr lang="en-US" dirty="0">
                <a:sym typeface="Wingdings" panose="05000000000000000000" pitchFamily="2" charset="2"/>
              </a:rPr>
              <a:t></a:t>
            </a:r>
            <a:r>
              <a:rPr lang="en-US" dirty="0"/>
              <a:t>+91 9160470564</a:t>
            </a:r>
            <a:endParaRPr lang="en-IN" dirty="0"/>
          </a:p>
        </p:txBody>
      </p:sp>
    </p:spTree>
    <p:extLst>
      <p:ext uri="{BB962C8B-B14F-4D97-AF65-F5344CB8AC3E}">
        <p14:creationId xmlns:p14="http://schemas.microsoft.com/office/powerpoint/2010/main" val="15588886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158874"/>
          </a:xfrm>
        </p:spPr>
        <p:style>
          <a:lnRef idx="2">
            <a:schemeClr val="accent2"/>
          </a:lnRef>
          <a:fillRef idx="1">
            <a:schemeClr val="lt1"/>
          </a:fillRef>
          <a:effectRef idx="0">
            <a:schemeClr val="accent2"/>
          </a:effectRef>
          <a:fontRef idx="minor">
            <a:schemeClr val="dk1"/>
          </a:fontRef>
        </p:style>
        <p:txBody>
          <a:bodyPr>
            <a:normAutofit/>
          </a:bodyPr>
          <a:lstStyle/>
          <a:p>
            <a:pPr algn="ctr"/>
            <a:r>
              <a:rPr lang="en-US" sz="3600" dirty="0"/>
              <a:t>GET THE PRESENTATION HERE</a:t>
            </a:r>
            <a:br>
              <a:rPr lang="en-US" sz="3600" dirty="0"/>
            </a:br>
            <a:r>
              <a:rPr lang="en-US" sz="3600" dirty="0">
                <a:solidFill>
                  <a:srgbClr val="FF0000"/>
                </a:solidFill>
              </a:rPr>
              <a:t>ONCOEDUCATION APP</a:t>
            </a:r>
            <a:endParaRPr lang="en-US" sz="3600" dirty="0"/>
          </a:p>
        </p:txBody>
      </p:sp>
      <p:sp>
        <p:nvSpPr>
          <p:cNvPr id="5" name="Title 1"/>
          <p:cNvSpPr txBox="1">
            <a:spLocks/>
          </p:cNvSpPr>
          <p:nvPr/>
        </p:nvSpPr>
        <p:spPr>
          <a:xfrm>
            <a:off x="457199" y="5367729"/>
            <a:ext cx="4038601" cy="1414071"/>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1800" dirty="0">
                <a:solidFill>
                  <a:srgbClr val="FF0000"/>
                </a:solidFill>
              </a:rPr>
              <a:t>DOWNLOAD ONCOEDUCATION APP</a:t>
            </a:r>
          </a:p>
          <a:p>
            <a:r>
              <a:rPr lang="en-US" sz="1800" dirty="0">
                <a:solidFill>
                  <a:srgbClr val="FF0000"/>
                </a:solidFill>
              </a:rPr>
              <a:t>Indian students sign up with mobile</a:t>
            </a:r>
          </a:p>
          <a:p>
            <a:r>
              <a:rPr lang="en-US" sz="1800" dirty="0">
                <a:solidFill>
                  <a:srgbClr val="FF0000"/>
                </a:solidFill>
              </a:rPr>
              <a:t>International students sign up with e mail</a:t>
            </a:r>
          </a:p>
          <a:p>
            <a:pPr>
              <a:lnSpc>
                <a:spcPct val="90000"/>
              </a:lnSpc>
              <a:spcAft>
                <a:spcPts val="600"/>
              </a:spcAft>
            </a:pPr>
            <a:r>
              <a:rPr lang="en-US" sz="1800" b="1" dirty="0">
                <a:solidFill>
                  <a:schemeClr val="tx1"/>
                </a:solidFill>
              </a:rPr>
              <a:t>APPLE/IOS CODE- LRIWPA( My Institute)</a:t>
            </a:r>
          </a:p>
        </p:txBody>
      </p:sp>
      <p:pic>
        <p:nvPicPr>
          <p:cNvPr id="3" name="Picture 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28650" y="1801866"/>
            <a:ext cx="2465070" cy="3455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276600" y="1800619"/>
            <a:ext cx="2579267" cy="34559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3657600" y="2773180"/>
            <a:ext cx="838200" cy="2748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107723" y="1800619"/>
            <a:ext cx="2407627" cy="34571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itle 1"/>
          <p:cNvSpPr txBox="1">
            <a:spLocks/>
          </p:cNvSpPr>
          <p:nvPr/>
        </p:nvSpPr>
        <p:spPr>
          <a:xfrm>
            <a:off x="4648199" y="5367729"/>
            <a:ext cx="4038601" cy="1414071"/>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90000"/>
              </a:lnSpc>
              <a:spcAft>
                <a:spcPts val="600"/>
              </a:spcAft>
            </a:pPr>
            <a:r>
              <a:rPr lang="en-US" sz="1800" b="1" dirty="0">
                <a:solidFill>
                  <a:schemeClr val="tx1"/>
                </a:solidFill>
                <a:hlinkClick r:id="rId5"/>
              </a:rPr>
              <a:t>drkcpatro@gmail.com</a:t>
            </a:r>
            <a:r>
              <a:rPr lang="en-US" sz="1800" b="1" dirty="0">
                <a:solidFill>
                  <a:schemeClr val="tx1"/>
                </a:solidFill>
              </a:rPr>
              <a:t> </a:t>
            </a:r>
          </a:p>
          <a:p>
            <a:pPr>
              <a:lnSpc>
                <a:spcPct val="90000"/>
              </a:lnSpc>
              <a:spcAft>
                <a:spcPts val="600"/>
              </a:spcAft>
            </a:pPr>
            <a:r>
              <a:rPr lang="en-US" sz="1800" b="1" dirty="0">
                <a:solidFill>
                  <a:schemeClr val="tx1"/>
                </a:solidFill>
              </a:rPr>
              <a:t>M- +91-9160470564 www.drkanhupatro.com</a:t>
            </a:r>
          </a:p>
        </p:txBody>
      </p:sp>
    </p:spTree>
    <p:extLst>
      <p:ext uri="{BB962C8B-B14F-4D97-AF65-F5344CB8AC3E}">
        <p14:creationId xmlns:p14="http://schemas.microsoft.com/office/powerpoint/2010/main" val="3145377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nvestigation of Respiratory Motion Management Techniques for Proton and  Photon Radiotherapy of Lung Cancer | Semantic Scholar">
            <a:extLst>
              <a:ext uri="{FF2B5EF4-FFF2-40B4-BE49-F238E27FC236}">
                <a16:creationId xmlns:a16="http://schemas.microsoft.com/office/drawing/2014/main" id="{1F508B18-5BD7-2482-D8F5-A2EB6A4885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82600" y="1417638"/>
            <a:ext cx="8178799" cy="468236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457200" y="274638"/>
            <a:ext cx="8229600" cy="1143000"/>
          </a:xfrm>
          <a:prstGeom prst="roundRect">
            <a:avLst/>
          </a:prstGeom>
          <a:solidFill>
            <a:srgbClr val="FF0000"/>
          </a:solidFill>
        </p:spPr>
        <p:txBody>
          <a:bodyPr anchor="ctr">
            <a:normAutofit/>
          </a:bodyPr>
          <a:lstStyle/>
          <a:p>
            <a:r>
              <a:rPr lang="en-US" sz="4000" b="1" dirty="0">
                <a:solidFill>
                  <a:schemeClr val="bg1"/>
                </a:solidFill>
              </a:rPr>
              <a:t>MOVEMENT OF TARGET</a:t>
            </a:r>
          </a:p>
        </p:txBody>
      </p:sp>
    </p:spTree>
    <p:extLst>
      <p:ext uri="{BB962C8B-B14F-4D97-AF65-F5344CB8AC3E}">
        <p14:creationId xmlns:p14="http://schemas.microsoft.com/office/powerpoint/2010/main" val="26485215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12329</TotalTime>
  <Words>760</Words>
  <Application>Microsoft Office PowerPoint</Application>
  <PresentationFormat>On-screen Show (4:3)</PresentationFormat>
  <Paragraphs>197</Paragraphs>
  <Slides>88</Slides>
  <Notes>0</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88</vt:i4>
      </vt:variant>
    </vt:vector>
  </HeadingPairs>
  <TitlesOfParts>
    <vt:vector size="100" baseType="lpstr">
      <vt:lpstr>Arial</vt:lpstr>
      <vt:lpstr>Calibri</vt:lpstr>
      <vt:lpstr>Calibri Light</vt:lpstr>
      <vt:lpstr>Comic Sans MS</vt:lpstr>
      <vt:lpstr>Google Sans</vt:lpstr>
      <vt:lpstr>Harlow Solid Italic</vt:lpstr>
      <vt:lpstr>Minion Pro</vt:lpstr>
      <vt:lpstr>Times New Roman</vt:lpstr>
      <vt:lpstr>Wingdings</vt:lpstr>
      <vt:lpstr>Office Theme</vt:lpstr>
      <vt:lpstr>1_Office Theme</vt:lpstr>
      <vt:lpstr>2_Office Theme</vt:lpstr>
      <vt:lpstr>PowerPoint Presentation</vt:lpstr>
      <vt:lpstr>What is SBRT- THE TRIO?</vt:lpstr>
      <vt:lpstr>PowerPoint Presentation</vt:lpstr>
      <vt:lpstr>PowerPoint Presentation</vt:lpstr>
      <vt:lpstr>Organs effected by respiration</vt:lpstr>
      <vt:lpstr>Is lung moves?</vt:lpstr>
      <vt:lpstr>Motion direction</vt:lpstr>
      <vt:lpstr>Errors </vt:lpstr>
      <vt:lpstr>MOVEMENT OF TARGET</vt:lpstr>
      <vt:lpstr>PowerPoint Presentation</vt:lpstr>
      <vt:lpstr>SBRT STEPS</vt:lpstr>
      <vt:lpstr>SBRT WORKFLOW</vt:lpstr>
      <vt:lpstr>SBRT – Immobilization </vt:lpstr>
      <vt:lpstr>ORGANS DO NOT FOLLOW STATUE GAME</vt:lpstr>
      <vt:lpstr>Everybody is a king  when everything is  inside the ring [PTV]</vt:lpstr>
      <vt:lpstr>Motion Management</vt:lpstr>
      <vt:lpstr>Free breathing VS Motion managed</vt:lpstr>
      <vt:lpstr>Is motion being straight forward?</vt:lpstr>
      <vt:lpstr>GROSSLY</vt:lpstr>
      <vt:lpstr>PowerPoint Presentation</vt:lpstr>
      <vt:lpstr>What are the available menu?</vt:lpstr>
      <vt:lpstr>ITV GENERATION</vt:lpstr>
      <vt:lpstr>ITV GENERATION</vt:lpstr>
      <vt:lpstr>4D CT</vt:lpstr>
      <vt:lpstr>PowerPoint Presentation</vt:lpstr>
      <vt:lpstr>Elekta symmetry  Rspiratory phase acquisition</vt:lpstr>
      <vt:lpstr>PowerPoint Presentation</vt:lpstr>
      <vt:lpstr>PowerPoint Presentation</vt:lpstr>
      <vt:lpstr>PowerPoint Presentation</vt:lpstr>
      <vt:lpstr>MULTI PHASE SCAN</vt:lpstr>
      <vt:lpstr>Artefact in motion mx</vt:lpstr>
      <vt:lpstr>SLOW CT</vt:lpstr>
      <vt:lpstr>PowerPoint Presentation</vt:lpstr>
      <vt:lpstr>PowerPoint Presentation</vt:lpstr>
      <vt:lpstr>PowerPoint Presentation</vt:lpstr>
      <vt:lpstr>PowerPoint Presentation</vt:lpstr>
      <vt:lpstr>Abdominal compression</vt:lpstr>
      <vt:lpstr>PowerPoint Presentation</vt:lpstr>
      <vt:lpstr>Breath holding</vt:lpstr>
      <vt:lpstr>HOLDING</vt:lpstr>
      <vt:lpstr>PowerPoint Presentation</vt:lpstr>
      <vt:lpstr>ELEKTA ABC</vt:lpstr>
      <vt:lpstr>Nose and mouth piece</vt:lpstr>
      <vt:lpstr>Green is the beam on</vt:lpstr>
      <vt:lpstr>PowerPoint Presentation</vt:lpstr>
      <vt:lpstr>VOLUNTARY BREATH HOLD USING WIRELESS DOOR BELL</vt:lpstr>
      <vt:lpstr>GATING</vt:lpstr>
      <vt:lpstr>MIDDLE- BEAM GATING</vt:lpstr>
      <vt:lpstr>PowerPoint Presentation</vt:lpstr>
      <vt:lpstr>GATING</vt:lpstr>
      <vt:lpstr>PowerPoint Presentation</vt:lpstr>
      <vt:lpstr>PHASE BASED TREATMENT-  CHOOSING PART OF DUTY CYCLE</vt:lpstr>
      <vt:lpstr>Varian RPM gating synchronization</vt:lpstr>
      <vt:lpstr>PowerPoint Presentation</vt:lpstr>
      <vt:lpstr>PRESSURE SENSOR GATING</vt:lpstr>
      <vt:lpstr>PowerPoint Presentation</vt:lpstr>
      <vt:lpstr>Camera based gating</vt:lpstr>
      <vt:lpstr>Vision RT- SGRT - GATE RT</vt:lpstr>
      <vt:lpstr>PowerPoint Presentation</vt:lpstr>
      <vt:lpstr>Tracking </vt:lpstr>
      <vt:lpstr>Last one – tracking the tumor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Synchrony </vt:lpstr>
      <vt:lpstr>Synchrony </vt:lpstr>
      <vt:lpstr>PowerPoint Presentation</vt:lpstr>
      <vt:lpstr>IN SUMMARY</vt:lpstr>
      <vt:lpstr>PowerPoint Presentation</vt:lpstr>
      <vt:lpstr>Various Motion management systems</vt:lpstr>
      <vt:lpstr>PowerPoint Presentation</vt:lpstr>
      <vt:lpstr>PowerPoint Presentation</vt:lpstr>
      <vt:lpstr>PowerPoint Presentation</vt:lpstr>
      <vt:lpstr>MOTION MANGEMENT VIDEO</vt:lpstr>
      <vt:lpstr>WHICH MOTION MANAGEMENT SYSTEM IS BETTER?</vt:lpstr>
      <vt:lpstr>ANSWER- WHAT MANAGEMENT ACQUIRES</vt:lpstr>
      <vt:lpstr>Managing the Management</vt:lpstr>
      <vt:lpstr>Stereotaxy  class</vt:lpstr>
      <vt:lpstr>Target delineation class</vt:lpstr>
      <vt:lpstr>Radiology class</vt:lpstr>
      <vt:lpstr>Neurooncology   Class</vt:lpstr>
      <vt:lpstr>PowerPoint Presentation</vt:lpstr>
      <vt:lpstr>Kanhu</vt:lpstr>
      <vt:lpstr>GET THE PRESENTATION HERE ONCOEDUCATION APP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mgch</dc:creator>
  <cp:lastModifiedBy>Jobairul Islam</cp:lastModifiedBy>
  <cp:revision>435</cp:revision>
  <dcterms:created xsi:type="dcterms:W3CDTF">2006-08-16T00:00:00Z</dcterms:created>
  <dcterms:modified xsi:type="dcterms:W3CDTF">2025-09-01T06:31:49Z</dcterms:modified>
</cp:coreProperties>
</file>